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2" r:id="rId1"/>
    <p:sldMasterId id="2147483791" r:id="rId2"/>
  </p:sldMasterIdLst>
  <p:notesMasterIdLst>
    <p:notesMasterId r:id="rId56"/>
  </p:notesMasterIdLst>
  <p:handoutMasterIdLst>
    <p:handoutMasterId r:id="rId57"/>
  </p:handoutMasterIdLst>
  <p:sldIdLst>
    <p:sldId id="575" r:id="rId3"/>
    <p:sldId id="532" r:id="rId4"/>
    <p:sldId id="564" r:id="rId5"/>
    <p:sldId id="565" r:id="rId6"/>
    <p:sldId id="500" r:id="rId7"/>
    <p:sldId id="493" r:id="rId8"/>
    <p:sldId id="501" r:id="rId9"/>
    <p:sldId id="570" r:id="rId10"/>
    <p:sldId id="503" r:id="rId11"/>
    <p:sldId id="504" r:id="rId12"/>
    <p:sldId id="515" r:id="rId13"/>
    <p:sldId id="505" r:id="rId14"/>
    <p:sldId id="571" r:id="rId15"/>
    <p:sldId id="517" r:id="rId16"/>
    <p:sldId id="518" r:id="rId17"/>
    <p:sldId id="519" r:id="rId18"/>
    <p:sldId id="520" r:id="rId19"/>
    <p:sldId id="521" r:id="rId20"/>
    <p:sldId id="522" r:id="rId21"/>
    <p:sldId id="524" r:id="rId22"/>
    <p:sldId id="525" r:id="rId23"/>
    <p:sldId id="526" r:id="rId24"/>
    <p:sldId id="529" r:id="rId25"/>
    <p:sldId id="574" r:id="rId26"/>
    <p:sldId id="537" r:id="rId27"/>
    <p:sldId id="538" r:id="rId28"/>
    <p:sldId id="539" r:id="rId29"/>
    <p:sldId id="540" r:id="rId30"/>
    <p:sldId id="541" r:id="rId31"/>
    <p:sldId id="542" r:id="rId32"/>
    <p:sldId id="543" r:id="rId33"/>
    <p:sldId id="544" r:id="rId34"/>
    <p:sldId id="572" r:id="rId35"/>
    <p:sldId id="506" r:id="rId36"/>
    <p:sldId id="558" r:id="rId37"/>
    <p:sldId id="559" r:id="rId38"/>
    <p:sldId id="560" r:id="rId39"/>
    <p:sldId id="573" r:id="rId40"/>
    <p:sldId id="547" r:id="rId41"/>
    <p:sldId id="567" r:id="rId42"/>
    <p:sldId id="568" r:id="rId43"/>
    <p:sldId id="569" r:id="rId44"/>
    <p:sldId id="548" r:id="rId45"/>
    <p:sldId id="549" r:id="rId46"/>
    <p:sldId id="550" r:id="rId47"/>
    <p:sldId id="551" r:id="rId48"/>
    <p:sldId id="552" r:id="rId49"/>
    <p:sldId id="553" r:id="rId50"/>
    <p:sldId id="556" r:id="rId51"/>
    <p:sldId id="576" r:id="rId52"/>
    <p:sldId id="561" r:id="rId53"/>
    <p:sldId id="562" r:id="rId54"/>
    <p:sldId id="557" r:id="rId55"/>
  </p:sldIdLst>
  <p:sldSz cx="12192000" cy="6858000"/>
  <p:notesSz cx="7099300" cy="10234613"/>
  <p:kinsoku lang="zh-CN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lnSpc>
        <a:spcPct val="85000"/>
      </a:lnSpc>
      <a:spcBef>
        <a:spcPct val="40000"/>
      </a:spcBef>
      <a:spcAft>
        <a:spcPct val="0"/>
      </a:spcAft>
      <a:buClr>
        <a:srgbClr val="001ADC"/>
      </a:buClr>
      <a:buSzPct val="100000"/>
      <a:buFont typeface="Wingdings" pitchFamily="2" charset="2"/>
      <a:buChar char="Ø"/>
      <a:defRPr b="1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lnSpc>
        <a:spcPct val="85000"/>
      </a:lnSpc>
      <a:spcBef>
        <a:spcPct val="40000"/>
      </a:spcBef>
      <a:spcAft>
        <a:spcPct val="0"/>
      </a:spcAft>
      <a:buClr>
        <a:srgbClr val="001ADC"/>
      </a:buClr>
      <a:buSzPct val="100000"/>
      <a:buFont typeface="Wingdings" pitchFamily="2" charset="2"/>
      <a:buChar char="Ø"/>
      <a:defRPr b="1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lnSpc>
        <a:spcPct val="85000"/>
      </a:lnSpc>
      <a:spcBef>
        <a:spcPct val="40000"/>
      </a:spcBef>
      <a:spcAft>
        <a:spcPct val="0"/>
      </a:spcAft>
      <a:buClr>
        <a:srgbClr val="001ADC"/>
      </a:buClr>
      <a:buSzPct val="100000"/>
      <a:buFont typeface="Wingdings" pitchFamily="2" charset="2"/>
      <a:buChar char="Ø"/>
      <a:defRPr b="1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lnSpc>
        <a:spcPct val="85000"/>
      </a:lnSpc>
      <a:spcBef>
        <a:spcPct val="40000"/>
      </a:spcBef>
      <a:spcAft>
        <a:spcPct val="0"/>
      </a:spcAft>
      <a:buClr>
        <a:srgbClr val="001ADC"/>
      </a:buClr>
      <a:buSzPct val="100000"/>
      <a:buFont typeface="Wingdings" pitchFamily="2" charset="2"/>
      <a:buChar char="Ø"/>
      <a:defRPr b="1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lnSpc>
        <a:spcPct val="85000"/>
      </a:lnSpc>
      <a:spcBef>
        <a:spcPct val="40000"/>
      </a:spcBef>
      <a:spcAft>
        <a:spcPct val="0"/>
      </a:spcAft>
      <a:buClr>
        <a:srgbClr val="001ADC"/>
      </a:buClr>
      <a:buSzPct val="100000"/>
      <a:buFont typeface="Wingdings" pitchFamily="2" charset="2"/>
      <a:buChar char="Ø"/>
      <a:defRPr b="1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3">
          <p15:clr>
            <a:srgbClr val="A4A3A4"/>
          </p15:clr>
        </p15:guide>
        <p15:guide id="2" pos="2202">
          <p15:clr>
            <a:srgbClr val="A4A3A4"/>
          </p15:clr>
        </p15:guide>
        <p15:guide id="3" orient="horz" pos="3223">
          <p15:clr>
            <a:srgbClr val="A4A3A4"/>
          </p15:clr>
        </p15:guide>
        <p15:guide id="4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FF9966"/>
    <a:srgbClr val="EAEAEA"/>
    <a:srgbClr val="FFFF99"/>
    <a:srgbClr val="CCFF99"/>
    <a:srgbClr val="FFD9DF"/>
    <a:srgbClr val="FFDA3F"/>
    <a:srgbClr val="FFFFBD"/>
    <a:srgbClr val="535CA1"/>
    <a:srgbClr val="F9FD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1" autoAdjust="0"/>
    <p:restoredTop sz="95701" autoAdjust="0"/>
  </p:normalViewPr>
  <p:slideViewPr>
    <p:cSldViewPr>
      <p:cViewPr varScale="1">
        <p:scale>
          <a:sx n="96" d="100"/>
          <a:sy n="96" d="100"/>
        </p:scale>
        <p:origin x="176" y="32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8078"/>
    </p:cViewPr>
    <p:sldLst>
      <p:sld r:id="rId1" collapse="1"/>
      <p:sld r:id="rId2" collapse="1"/>
      <p:sld r:id="rId3" collapse="1"/>
      <p:sld r:id="rId4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46"/>
    </p:cViewPr>
  </p:sorterViewPr>
  <p:notesViewPr>
    <p:cSldViewPr>
      <p:cViewPr varScale="1">
        <p:scale>
          <a:sx n="42" d="100"/>
          <a:sy n="42" d="100"/>
        </p:scale>
        <p:origin x="-1230" y="-96"/>
      </p:cViewPr>
      <p:guideLst>
        <p:guide orient="horz" pos="2923"/>
        <p:guide pos="2202"/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51.xml"/><Relationship Id="rId2" Type="http://schemas.openxmlformats.org/officeDocument/2006/relationships/slide" Target="slides/slide26.xml"/><Relationship Id="rId1" Type="http://schemas.openxmlformats.org/officeDocument/2006/relationships/slide" Target="slides/slide25.xml"/><Relationship Id="rId4" Type="http://schemas.openxmlformats.org/officeDocument/2006/relationships/slide" Target="slides/slide5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4517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60338" y="658813"/>
            <a:ext cx="6792912" cy="3822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33576" y="4860873"/>
            <a:ext cx="6119197" cy="46053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8007" tIns="48144" rIns="98007" bIns="4814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We want this to be in font 11 and justify.</a:t>
            </a:r>
          </a:p>
        </p:txBody>
      </p:sp>
    </p:spTree>
    <p:extLst>
      <p:ext uri="{BB962C8B-B14F-4D97-AF65-F5344CB8AC3E}">
        <p14:creationId xmlns:p14="http://schemas.microsoft.com/office/powerpoint/2010/main" val="25707861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1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60338" y="658813"/>
            <a:ext cx="6792912" cy="3822700"/>
          </a:xfrm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71483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0338" y="658813"/>
            <a:ext cx="6792912" cy="3822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73927"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1281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4605" y="4860089"/>
            <a:ext cx="6117907" cy="4606253"/>
          </a:xfrm>
          <a:noFill/>
          <a:ln w="9525"/>
        </p:spPr>
        <p:txBody>
          <a:bodyPr lIns="97993" tIns="48137" rIns="97993" bIns="48137"/>
          <a:lstStyle/>
          <a:p>
            <a:pPr marL="0" marR="0" indent="0" algn="just" defTabSz="914400" rtl="0" eaLnBrk="0" fontAlgn="base" latinLnBrk="0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i="1" dirty="0">
                <a:solidFill>
                  <a:prstClr val="black"/>
                </a:solidFill>
              </a:rPr>
              <a:t>Assembler</a:t>
            </a:r>
            <a:r>
              <a:rPr lang="en-US" altLang="zh-CN" sz="1200" i="1" baseline="0" dirty="0">
                <a:solidFill>
                  <a:prstClr val="black"/>
                </a:solidFill>
              </a:rPr>
              <a:t> </a:t>
            </a:r>
            <a:r>
              <a:rPr lang="zh-CN" altLang="en-US" sz="1200" i="1" baseline="0" dirty="0">
                <a:solidFill>
                  <a:prstClr val="black"/>
                </a:solidFill>
              </a:rPr>
              <a:t>汇编程序</a:t>
            </a:r>
            <a:endParaRPr lang="en-US" altLang="zh-CN" sz="1200" b="1" dirty="0"/>
          </a:p>
          <a:p>
            <a:r>
              <a:rPr lang="en-US" altLang="zh-CN" sz="1200" b="1" dirty="0"/>
              <a:t>ISA: Instruction Set Architecture</a:t>
            </a:r>
            <a:endParaRPr lang="en-US" dirty="0"/>
          </a:p>
        </p:txBody>
      </p:sp>
      <p:sp>
        <p:nvSpPr>
          <p:cNvPr id="29699" name="Rectangle 3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60338" y="658813"/>
            <a:ext cx="6792912" cy="3822700"/>
          </a:xfrm>
        </p:spPr>
      </p:sp>
    </p:spTree>
    <p:extLst>
      <p:ext uri="{BB962C8B-B14F-4D97-AF65-F5344CB8AC3E}">
        <p14:creationId xmlns:p14="http://schemas.microsoft.com/office/powerpoint/2010/main" val="214153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60338" y="658813"/>
            <a:ext cx="6792912" cy="38227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片内总线</a:t>
            </a:r>
            <a:endParaRPr lang="en-US" altLang="zh-CN" dirty="0"/>
          </a:p>
          <a:p>
            <a:r>
              <a:rPr lang="zh-CN" altLang="en-US" dirty="0"/>
              <a:t>片间总线，系统总线</a:t>
            </a:r>
            <a:endParaRPr lang="en-US" altLang="zh-CN" dirty="0"/>
          </a:p>
          <a:p>
            <a:r>
              <a:rPr lang="zh-CN" altLang="en-US" dirty="0"/>
              <a:t>外部总线，</a:t>
            </a:r>
            <a:r>
              <a:rPr lang="en-US" altLang="zh-CN" dirty="0"/>
              <a:t>I/O</a:t>
            </a:r>
            <a:r>
              <a:rPr lang="zh-CN" altLang="en-US" dirty="0"/>
              <a:t>总线</a:t>
            </a:r>
          </a:p>
        </p:txBody>
      </p:sp>
    </p:spTree>
    <p:extLst>
      <p:ext uri="{BB962C8B-B14F-4D97-AF65-F5344CB8AC3E}">
        <p14:creationId xmlns:p14="http://schemas.microsoft.com/office/powerpoint/2010/main" val="12236265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100" b="0" i="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qpi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583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0338" y="658813"/>
            <a:ext cx="6792912" cy="3822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8805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60338" y="658813"/>
            <a:ext cx="6792912" cy="38227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double _</a:t>
            </a:r>
            <a:r>
              <a:rPr lang="en-US" altLang="zh-CN" dirty="0" err="1"/>
              <a:t>sqrt</a:t>
            </a:r>
            <a:r>
              <a:rPr lang="en-US" altLang="zh-CN" dirty="0"/>
              <a:t>(double a)</a:t>
            </a:r>
          </a:p>
          <a:p>
            <a:r>
              <a:rPr lang="en-US" altLang="zh-CN" dirty="0"/>
              <a:t>{</a:t>
            </a:r>
          </a:p>
          <a:p>
            <a:r>
              <a:rPr lang="en-US" altLang="zh-CN" dirty="0"/>
              <a:t>    double x1 = a;</a:t>
            </a:r>
          </a:p>
          <a:p>
            <a:r>
              <a:rPr lang="en-US" altLang="zh-CN" dirty="0"/>
              <a:t>    double x2 = a/2;</a:t>
            </a:r>
          </a:p>
          <a:p>
            <a:r>
              <a:rPr lang="en-US" altLang="zh-CN" dirty="0"/>
              <a:t>    while(</a:t>
            </a:r>
            <a:r>
              <a:rPr lang="en-US" altLang="zh-CN" dirty="0" err="1"/>
              <a:t>fabs</a:t>
            </a:r>
            <a:r>
              <a:rPr lang="en-US" altLang="zh-CN" dirty="0"/>
              <a:t>(x1-x2) &gt; 0.00000001)</a:t>
            </a:r>
          </a:p>
          <a:p>
            <a:r>
              <a:rPr lang="en-US" altLang="zh-CN" dirty="0"/>
              <a:t>    {</a:t>
            </a:r>
          </a:p>
          <a:p>
            <a:r>
              <a:rPr lang="en-US" altLang="zh-CN" dirty="0"/>
              <a:t>        x1 = x2;</a:t>
            </a:r>
          </a:p>
          <a:p>
            <a:r>
              <a:rPr lang="en-US" altLang="zh-CN" dirty="0"/>
              <a:t>        x2 = (x1+a/x1)/2;     ///////</a:t>
            </a:r>
            <a:r>
              <a:rPr lang="zh-CN" altLang="en-US" dirty="0"/>
              <a:t>迭代的核心代码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}</a:t>
            </a:r>
          </a:p>
          <a:p>
            <a:r>
              <a:rPr lang="en-US" altLang="zh-CN" dirty="0"/>
              <a:t>    return x1;</a:t>
            </a:r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71980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60338" y="658813"/>
            <a:ext cx="6792912" cy="3822700"/>
          </a:xfrm>
          <a:ln/>
        </p:spPr>
      </p:sp>
    </p:spTree>
    <p:extLst>
      <p:ext uri="{BB962C8B-B14F-4D97-AF65-F5344CB8AC3E}">
        <p14:creationId xmlns:p14="http://schemas.microsoft.com/office/powerpoint/2010/main" val="21377202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60338" y="658813"/>
            <a:ext cx="6792912" cy="3822700"/>
          </a:xfrm>
          <a:ln/>
        </p:spPr>
      </p:sp>
    </p:spTree>
    <p:extLst>
      <p:ext uri="{BB962C8B-B14F-4D97-AF65-F5344CB8AC3E}">
        <p14:creationId xmlns:p14="http://schemas.microsoft.com/office/powerpoint/2010/main" val="3142717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60338" y="658813"/>
            <a:ext cx="6792912" cy="3822700"/>
          </a:xfrm>
          <a:ln/>
        </p:spPr>
      </p:sp>
    </p:spTree>
    <p:extLst>
      <p:ext uri="{BB962C8B-B14F-4D97-AF65-F5344CB8AC3E}">
        <p14:creationId xmlns:p14="http://schemas.microsoft.com/office/powerpoint/2010/main" val="1895603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60338" y="658813"/>
            <a:ext cx="6792912" cy="38227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039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9413" y="576263"/>
            <a:ext cx="6113462" cy="3440112"/>
          </a:xfrm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7525" y="4341813"/>
            <a:ext cx="5908675" cy="41163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45" tIns="44232" rIns="90045" bIns="44232"/>
          <a:lstStyle/>
          <a:p>
            <a:pPr marL="209550" indent="-209550">
              <a:spcBef>
                <a:spcPct val="50000"/>
              </a:spcBef>
            </a:pPr>
            <a:r>
              <a:rPr lang="en-US" altLang="zh-CN" b="1">
                <a:solidFill>
                  <a:schemeClr val="accent2"/>
                </a:solidFill>
                <a:latin typeface="Arial" panose="020B0604020202020204" pitchFamily="34" charset="0"/>
              </a:rPr>
              <a:t>Hello</a:t>
            </a:r>
            <a:r>
              <a:rPr lang="zh-CN" altLang="en-US" b="1">
                <a:solidFill>
                  <a:schemeClr val="accent2"/>
                </a:solidFill>
                <a:latin typeface="Arial" panose="020B0604020202020204" pitchFamily="34" charset="0"/>
              </a:rPr>
              <a:t>程序被启动后，计算机的动作过程如下：</a:t>
            </a:r>
          </a:p>
          <a:p>
            <a:pPr marL="209550" indent="-209550"/>
            <a:r>
              <a:rPr lang="en-US" altLang="zh-CN" b="1">
                <a:latin typeface="Arial" panose="020B0604020202020204" pitchFamily="34" charset="0"/>
              </a:rPr>
              <a:t>Shell</a:t>
            </a:r>
            <a:r>
              <a:rPr lang="zh-CN" altLang="en-US" b="1">
                <a:latin typeface="Arial" panose="020B0604020202020204" pitchFamily="34" charset="0"/>
              </a:rPr>
              <a:t>程序读取字符串“</a:t>
            </a:r>
            <a:r>
              <a:rPr lang="en-US" altLang="zh-CN" b="1">
                <a:latin typeface="Arial" panose="020B0604020202020204" pitchFamily="34" charset="0"/>
              </a:rPr>
              <a:t>./hello</a:t>
            </a:r>
            <a:r>
              <a:rPr lang="zh-CN" altLang="en-US" b="1">
                <a:latin typeface="Arial" panose="020B0604020202020204" pitchFamily="34" charset="0"/>
              </a:rPr>
              <a:t>”中各字符到寄存器，然后存放到主存；</a:t>
            </a:r>
            <a:endParaRPr lang="en-US" altLang="zh-CN" b="1">
              <a:latin typeface="Arial" panose="020B0604020202020204" pitchFamily="34" charset="0"/>
            </a:endParaRPr>
          </a:p>
          <a:p>
            <a:pPr marL="209550" indent="-209550"/>
            <a:r>
              <a:rPr lang="en-US" altLang="zh-CN" b="1">
                <a:latin typeface="Arial" panose="020B0604020202020204" pitchFamily="34" charset="0"/>
              </a:rPr>
              <a:t>“Enter</a:t>
            </a:r>
            <a:r>
              <a:rPr lang="zh-CN" altLang="en-US" b="1">
                <a:latin typeface="Arial" panose="020B0604020202020204" pitchFamily="34" charset="0"/>
              </a:rPr>
              <a:t>”键输入后，操作系统内核（载入程序）根据主存中的字符串“</a:t>
            </a:r>
            <a:r>
              <a:rPr lang="en-US" altLang="zh-CN" b="1">
                <a:latin typeface="Arial" panose="020B0604020202020204" pitchFamily="34" charset="0"/>
              </a:rPr>
              <a:t>hello”</a:t>
            </a:r>
            <a:r>
              <a:rPr lang="zh-CN" altLang="en-US" b="1">
                <a:latin typeface="Arial" panose="020B0604020202020204" pitchFamily="34" charset="0"/>
              </a:rPr>
              <a:t>到磁盘上找到特定的</a:t>
            </a:r>
            <a:r>
              <a:rPr lang="en-US" altLang="zh-CN" b="1">
                <a:latin typeface="Arial" panose="020B0604020202020204" pitchFamily="34" charset="0"/>
              </a:rPr>
              <a:t>hello</a:t>
            </a:r>
            <a:r>
              <a:rPr lang="zh-CN" altLang="en-US" b="1">
                <a:latin typeface="Arial" panose="020B0604020202020204" pitchFamily="34" charset="0"/>
              </a:rPr>
              <a:t>目标文件，将其包含的指令代码和数据（“</a:t>
            </a:r>
            <a:r>
              <a:rPr lang="en-US" altLang="zh-CN" b="1">
                <a:latin typeface="Arial" panose="020B0604020202020204" pitchFamily="34" charset="0"/>
              </a:rPr>
              <a:t>hello, world\n</a:t>
            </a:r>
            <a:r>
              <a:rPr lang="zh-CN" altLang="en-US" b="1">
                <a:latin typeface="Arial" panose="020B0604020202020204" pitchFamily="34" charset="0"/>
              </a:rPr>
              <a:t>”）从磁盘读到主存，并将控制权转交给</a:t>
            </a:r>
            <a:r>
              <a:rPr lang="en-US" altLang="zh-CN" b="1">
                <a:latin typeface="Arial" panose="020B0604020202020204" pitchFamily="34" charset="0"/>
              </a:rPr>
              <a:t>hello</a:t>
            </a:r>
            <a:r>
              <a:rPr lang="zh-CN" altLang="en-US" b="1">
                <a:latin typeface="Arial" panose="020B0604020202020204" pitchFamily="34" charset="0"/>
              </a:rPr>
              <a:t>程序，即将</a:t>
            </a:r>
            <a:r>
              <a:rPr lang="en-US" altLang="zh-CN" b="1">
                <a:latin typeface="Arial" panose="020B0604020202020204" pitchFamily="34" charset="0"/>
              </a:rPr>
              <a:t>hello</a:t>
            </a:r>
            <a:r>
              <a:rPr lang="zh-CN" altLang="en-US" b="1">
                <a:latin typeface="Arial" panose="020B0604020202020204" pitchFamily="34" charset="0"/>
              </a:rPr>
              <a:t>程序的第一条指令的地址送到</a:t>
            </a:r>
            <a:r>
              <a:rPr lang="en-US" altLang="zh-CN" b="1">
                <a:latin typeface="Arial" panose="020B0604020202020204" pitchFamily="34" charset="0"/>
              </a:rPr>
              <a:t>PC</a:t>
            </a:r>
            <a:r>
              <a:rPr lang="zh-CN" altLang="en-US" b="1">
                <a:latin typeface="Arial" panose="020B0604020202020204" pitchFamily="34" charset="0"/>
              </a:rPr>
              <a:t>中；处理器从</a:t>
            </a:r>
            <a:r>
              <a:rPr lang="en-US" altLang="zh-CN" b="1">
                <a:latin typeface="Arial" panose="020B0604020202020204" pitchFamily="34" charset="0"/>
              </a:rPr>
              <a:t>hello</a:t>
            </a:r>
            <a:r>
              <a:rPr lang="zh-CN" altLang="en-US" b="1">
                <a:latin typeface="Arial" panose="020B0604020202020204" pitchFamily="34" charset="0"/>
              </a:rPr>
              <a:t>主程序的指令代码开始执行；</a:t>
            </a:r>
            <a:r>
              <a:rPr lang="en-US" altLang="zh-CN" b="1">
                <a:latin typeface="Arial" panose="020B0604020202020204" pitchFamily="34" charset="0"/>
              </a:rPr>
              <a:t>Hello</a:t>
            </a:r>
            <a:r>
              <a:rPr lang="zh-CN" altLang="en-US" b="1">
                <a:latin typeface="Arial" panose="020B0604020202020204" pitchFamily="34" charset="0"/>
              </a:rPr>
              <a:t>程序将“</a:t>
            </a:r>
            <a:r>
              <a:rPr lang="en-US" altLang="zh-CN" b="1">
                <a:latin typeface="Arial" panose="020B0604020202020204" pitchFamily="34" charset="0"/>
              </a:rPr>
              <a:t>hello, world\n</a:t>
            </a:r>
            <a:r>
              <a:rPr lang="zh-CN" altLang="en-US" b="1">
                <a:latin typeface="Arial" panose="020B0604020202020204" pitchFamily="34" charset="0"/>
              </a:rPr>
              <a:t>”串中的字节从主存读到寄存器，再从寄存器输出到显示器上。</a:t>
            </a:r>
            <a:endParaRPr lang="en-US" altLang="zh-CN" b="1">
              <a:latin typeface="Arial" panose="020B0604020202020204" pitchFamily="34" charset="0"/>
            </a:endParaRPr>
          </a:p>
          <a:p>
            <a:pPr marL="209550" indent="-209550">
              <a:spcBef>
                <a:spcPct val="50000"/>
              </a:spcBef>
            </a:pPr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7049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60338" y="658813"/>
            <a:ext cx="6792912" cy="38227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0397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60338" y="658813"/>
            <a:ext cx="6792912" cy="38227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0397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60338" y="658813"/>
            <a:ext cx="6792912" cy="38227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0397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44635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</a:rPr>
              <a:t>算术逻辑部件：</a:t>
            </a:r>
            <a:r>
              <a:rPr lang="en-US" altLang="zh-CN">
                <a:latin typeface="Arial" panose="020B0604020202020204" pitchFamily="34" charset="0"/>
              </a:rPr>
              <a:t>Arithmetic Logic Unit </a:t>
            </a:r>
          </a:p>
        </p:txBody>
      </p:sp>
    </p:spTree>
    <p:extLst>
      <p:ext uri="{BB962C8B-B14F-4D97-AF65-F5344CB8AC3E}">
        <p14:creationId xmlns:p14="http://schemas.microsoft.com/office/powerpoint/2010/main" val="31021886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60338" y="658813"/>
            <a:ext cx="6792912" cy="38227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lIns="99038" tIns="49520" rIns="99038" bIns="49520"/>
          <a:lstStyle/>
          <a:p>
            <a:fld id="{4B9671BB-4B84-4AFE-AD6B-E13076ECCE2E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8581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0338" y="658813"/>
            <a:ext cx="6792912" cy="3822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28017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07930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576263"/>
            <a:ext cx="6113463" cy="3440112"/>
          </a:xfrm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5938" y="4343400"/>
            <a:ext cx="5910262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45" tIns="44232" rIns="90045" bIns="44232"/>
          <a:lstStyle/>
          <a:p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阿姆达尔定律</a:t>
            </a:r>
            <a:endParaRPr lang="en-US" alt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2399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576263"/>
            <a:ext cx="6113463" cy="3440112"/>
          </a:xfrm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5938" y="4343400"/>
            <a:ext cx="5910262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45" tIns="44232" rIns="90045" bIns="44232"/>
          <a:lstStyle/>
          <a:p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279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60338" y="658813"/>
            <a:ext cx="6792912" cy="38227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40803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0338" y="658813"/>
            <a:ext cx="6792912" cy="3822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3530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60338" y="658813"/>
            <a:ext cx="6792912" cy="38227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039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60338" y="658813"/>
            <a:ext cx="6792912" cy="38227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039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60338" y="658813"/>
            <a:ext cx="6792912" cy="38227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039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60338" y="658813"/>
            <a:ext cx="6792912" cy="38227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039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60338" y="658813"/>
            <a:ext cx="6792912" cy="38227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039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60338" y="658813"/>
            <a:ext cx="6792912" cy="38227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PSW</a:t>
            </a:r>
            <a:r>
              <a:rPr lang="zh-CN" altLang="en-US" dirty="0"/>
              <a:t>：</a:t>
            </a:r>
            <a:r>
              <a:rPr lang="en-US" altLang="zh-CN" dirty="0"/>
              <a:t>Program Status Word</a:t>
            </a:r>
          </a:p>
        </p:txBody>
      </p:sp>
    </p:spTree>
    <p:extLst>
      <p:ext uri="{BB962C8B-B14F-4D97-AF65-F5344CB8AC3E}">
        <p14:creationId xmlns:p14="http://schemas.microsoft.com/office/powerpoint/2010/main" val="3054785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>
            <a:off x="0" y="3627545"/>
            <a:ext cx="12192000" cy="122564"/>
          </a:xfrm>
          <a:prstGeom prst="rect">
            <a:avLst/>
          </a:prstGeom>
          <a:solidFill>
            <a:srgbClr val="196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sz="1013" b="0">
              <a:solidFill>
                <a:srgbClr val="FFFFFF"/>
              </a:solidFill>
            </a:endParaRPr>
          </a:p>
        </p:txBody>
      </p:sp>
      <p:sp>
        <p:nvSpPr>
          <p:cNvPr id="43" name="矩形 42"/>
          <p:cNvSpPr/>
          <p:nvPr userDrawn="1"/>
        </p:nvSpPr>
        <p:spPr>
          <a:xfrm>
            <a:off x="0" y="1963271"/>
            <a:ext cx="12192000" cy="1532812"/>
          </a:xfrm>
          <a:prstGeom prst="rect">
            <a:avLst/>
          </a:prstGeom>
          <a:gradFill>
            <a:gsLst>
              <a:gs pos="0">
                <a:srgbClr val="2085E1"/>
              </a:gs>
              <a:gs pos="100000">
                <a:srgbClr val="1967A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sz="1013" b="0">
              <a:solidFill>
                <a:srgbClr val="FFFFFF"/>
              </a:solidFill>
            </a:endParaRPr>
          </a:p>
        </p:txBody>
      </p:sp>
      <p:sp>
        <p:nvSpPr>
          <p:cNvPr id="44" name="Subtitle 2"/>
          <p:cNvSpPr>
            <a:spLocks noGrp="1"/>
          </p:cNvSpPr>
          <p:nvPr>
            <p:ph type="subTitle" idx="1"/>
          </p:nvPr>
        </p:nvSpPr>
        <p:spPr>
          <a:xfrm>
            <a:off x="1524000" y="3750112"/>
            <a:ext cx="9144000" cy="100440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en-US" sz="27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pic>
        <p:nvPicPr>
          <p:cNvPr id="45" name="图片 4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879" y="564341"/>
            <a:ext cx="8254245" cy="663787"/>
          </a:xfrm>
          <a:prstGeom prst="rect">
            <a:avLst/>
          </a:prstGeom>
        </p:spPr>
      </p:pic>
      <p:sp>
        <p:nvSpPr>
          <p:cNvPr id="46" name="Title 1"/>
          <p:cNvSpPr>
            <a:spLocks noGrp="1"/>
          </p:cNvSpPr>
          <p:nvPr>
            <p:ph type="ctrTitle"/>
          </p:nvPr>
        </p:nvSpPr>
        <p:spPr>
          <a:xfrm>
            <a:off x="914400" y="1963271"/>
            <a:ext cx="10363200" cy="15019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algn="ctr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i="0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153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2284" y="188643"/>
            <a:ext cx="7010400" cy="292259"/>
          </a:xfrm>
        </p:spPr>
        <p:txBody>
          <a:bodyPr/>
          <a:lstStyle>
            <a:lvl1pPr>
              <a:defRPr i="0" baseline="0">
                <a:latin typeface="Arial Unicode MS" panose="020B0604020202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764707"/>
            <a:ext cx="10464800" cy="1499193"/>
          </a:xfrm>
        </p:spPr>
        <p:txBody>
          <a:bodyPr/>
          <a:lstStyle>
            <a:lvl1pPr>
              <a:lnSpc>
                <a:spcPct val="125000"/>
              </a:lnSpc>
              <a:spcBef>
                <a:spcPts val="0"/>
              </a:spcBef>
              <a:defRPr sz="165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25000"/>
              </a:lnSpc>
              <a:spcBef>
                <a:spcPts val="0"/>
              </a:spcBef>
              <a:defRPr sz="15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25000"/>
              </a:lnSpc>
              <a:spcBef>
                <a:spcPts val="0"/>
              </a:spcBef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25000"/>
              </a:lnSpc>
              <a:spcBef>
                <a:spcPts val="0"/>
              </a:spcBef>
              <a:defRPr sz="135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25000"/>
              </a:lnSpc>
              <a:spcBef>
                <a:spcPts val="0"/>
              </a:spcBef>
              <a:defRPr sz="135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3516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125538"/>
            <a:ext cx="5130800" cy="158864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48400" y="1125538"/>
            <a:ext cx="5130800" cy="158864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849683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292259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809391"/>
            <a:ext cx="5386917" cy="36548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6"/>
            <a:ext cx="5386917" cy="138897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809391"/>
            <a:ext cx="5389033" cy="36548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6"/>
            <a:ext cx="5389033" cy="138897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58279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32136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5584" y="260650"/>
            <a:ext cx="7010400" cy="29225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400" y="1125538"/>
            <a:ext cx="5130800" cy="164404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48400" y="1125538"/>
            <a:ext cx="5130800" cy="164404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574843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60650"/>
            <a:ext cx="7010400" cy="29225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400" y="1125538"/>
            <a:ext cx="5130800" cy="164404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248400" y="1125539"/>
            <a:ext cx="5130800" cy="164404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248400" y="2290764"/>
            <a:ext cx="5130800" cy="164404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63408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2284" y="188643"/>
            <a:ext cx="7010400" cy="292259"/>
          </a:xfrm>
        </p:spPr>
        <p:txBody>
          <a:bodyPr/>
          <a:lstStyle>
            <a:lvl1pPr>
              <a:defRPr i="0" baseline="0">
                <a:latin typeface="Arial Unicode MS" panose="020B0604020202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764707"/>
            <a:ext cx="10464800" cy="1499193"/>
          </a:xfrm>
        </p:spPr>
        <p:txBody>
          <a:bodyPr/>
          <a:lstStyle>
            <a:lvl1pPr>
              <a:lnSpc>
                <a:spcPct val="125000"/>
              </a:lnSpc>
              <a:spcBef>
                <a:spcPts val="0"/>
              </a:spcBef>
              <a:defRPr sz="165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25000"/>
              </a:lnSpc>
              <a:spcBef>
                <a:spcPts val="0"/>
              </a:spcBef>
              <a:defRPr sz="15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25000"/>
              </a:lnSpc>
              <a:spcBef>
                <a:spcPts val="0"/>
              </a:spcBef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25000"/>
              </a:lnSpc>
              <a:spcBef>
                <a:spcPts val="0"/>
              </a:spcBef>
              <a:defRPr sz="135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25000"/>
              </a:lnSpc>
              <a:spcBef>
                <a:spcPts val="0"/>
              </a:spcBef>
              <a:defRPr sz="135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9712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125538"/>
            <a:ext cx="5130800" cy="158864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48400" y="1125538"/>
            <a:ext cx="5130800" cy="158864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670664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292259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809391"/>
            <a:ext cx="5386917" cy="36548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6"/>
            <a:ext cx="5386917" cy="138897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809391"/>
            <a:ext cx="5389033" cy="36548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6"/>
            <a:ext cx="5389033" cy="138897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642794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5835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5584" y="260650"/>
            <a:ext cx="7010400" cy="29225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400" y="1125538"/>
            <a:ext cx="5130800" cy="164404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48400" y="1125538"/>
            <a:ext cx="5130800" cy="164404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00828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60650"/>
            <a:ext cx="7010400" cy="29225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400" y="1125538"/>
            <a:ext cx="5130800" cy="164404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248400" y="1125539"/>
            <a:ext cx="5130800" cy="164404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248400" y="2290764"/>
            <a:ext cx="5130800" cy="164404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667803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5413" y="156807"/>
            <a:ext cx="9144000" cy="292259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7246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>
            <a:off x="0" y="3627545"/>
            <a:ext cx="12192000" cy="122564"/>
          </a:xfrm>
          <a:prstGeom prst="rect">
            <a:avLst/>
          </a:prstGeom>
          <a:solidFill>
            <a:srgbClr val="196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sz="1013" b="0">
              <a:solidFill>
                <a:srgbClr val="FFFFFF"/>
              </a:solidFill>
            </a:endParaRPr>
          </a:p>
        </p:txBody>
      </p:sp>
      <p:sp>
        <p:nvSpPr>
          <p:cNvPr id="43" name="矩形 42"/>
          <p:cNvSpPr/>
          <p:nvPr userDrawn="1"/>
        </p:nvSpPr>
        <p:spPr>
          <a:xfrm>
            <a:off x="0" y="1963271"/>
            <a:ext cx="12192000" cy="1532812"/>
          </a:xfrm>
          <a:prstGeom prst="rect">
            <a:avLst/>
          </a:prstGeom>
          <a:gradFill>
            <a:gsLst>
              <a:gs pos="0">
                <a:srgbClr val="2085E1"/>
              </a:gs>
              <a:gs pos="100000">
                <a:srgbClr val="1967A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sz="1013" b="0">
              <a:solidFill>
                <a:srgbClr val="FFFFFF"/>
              </a:solidFill>
            </a:endParaRPr>
          </a:p>
        </p:txBody>
      </p:sp>
      <p:sp>
        <p:nvSpPr>
          <p:cNvPr id="44" name="Subtitle 2"/>
          <p:cNvSpPr>
            <a:spLocks noGrp="1"/>
          </p:cNvSpPr>
          <p:nvPr>
            <p:ph type="subTitle" idx="1"/>
          </p:nvPr>
        </p:nvSpPr>
        <p:spPr>
          <a:xfrm>
            <a:off x="1524000" y="3750112"/>
            <a:ext cx="9144000" cy="100440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en-US" sz="27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pic>
        <p:nvPicPr>
          <p:cNvPr id="45" name="图片 4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564342"/>
            <a:ext cx="5567281" cy="632410"/>
          </a:xfrm>
          <a:prstGeom prst="rect">
            <a:avLst/>
          </a:prstGeom>
        </p:spPr>
      </p:pic>
      <p:sp>
        <p:nvSpPr>
          <p:cNvPr id="46" name="Title 1"/>
          <p:cNvSpPr>
            <a:spLocks noGrp="1"/>
          </p:cNvSpPr>
          <p:nvPr>
            <p:ph type="ctrTitle"/>
          </p:nvPr>
        </p:nvSpPr>
        <p:spPr>
          <a:xfrm>
            <a:off x="914400" y="1963271"/>
            <a:ext cx="10363200" cy="15019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algn="ctr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i="0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pic>
        <p:nvPicPr>
          <p:cNvPr id="63490" name="Picture 2" descr="E:\Work buaa\Other\北航\软件学院图标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136" y="492333"/>
            <a:ext cx="3312368" cy="67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022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0"/>
          <a:stretch/>
        </p:blipFill>
        <p:spPr>
          <a:xfrm>
            <a:off x="0" y="0"/>
            <a:ext cx="12192000" cy="692696"/>
          </a:xfrm>
          <a:prstGeom prst="rect">
            <a:avLst/>
          </a:prstGeom>
        </p:spPr>
      </p:pic>
      <p:sp>
        <p:nvSpPr>
          <p:cNvPr id="36867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912284" y="188643"/>
            <a:ext cx="7010400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/>
              <a:t>标题</a:t>
            </a:r>
          </a:p>
        </p:txBody>
      </p:sp>
      <p:sp>
        <p:nvSpPr>
          <p:cNvPr id="36869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908720"/>
            <a:ext cx="10464800" cy="209480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 dirty="0"/>
              <a:t>This is our 1st Level Bullet</a:t>
            </a:r>
          </a:p>
          <a:p>
            <a:pPr lvl="1"/>
            <a:r>
              <a:rPr lang="en-US" altLang="zh-CN" dirty="0"/>
              <a:t>This is our 2nd level bullet</a:t>
            </a:r>
          </a:p>
          <a:p>
            <a:pPr lvl="2"/>
            <a:r>
              <a:rPr lang="en-US" altLang="zh-CN" dirty="0"/>
              <a:t>This is our 3rd level bullet</a:t>
            </a:r>
          </a:p>
          <a:p>
            <a:pPr lvl="0"/>
            <a:r>
              <a:rPr lang="en-US" altLang="zh-CN" dirty="0"/>
              <a:t>This is our next 1st Level Bullet</a:t>
            </a:r>
          </a:p>
          <a:p>
            <a:pPr lvl="1"/>
            <a:r>
              <a:rPr lang="en-US" altLang="zh-CN" dirty="0"/>
              <a:t>This is our 2nd level bullet</a:t>
            </a:r>
          </a:p>
          <a:p>
            <a:pPr lvl="2"/>
            <a:r>
              <a:rPr lang="en-US" altLang="zh-CN" dirty="0"/>
              <a:t>This is our 3rd level bullet</a:t>
            </a:r>
          </a:p>
        </p:txBody>
      </p:sp>
      <p:sp>
        <p:nvSpPr>
          <p:cNvPr id="12" name="Text Box 17"/>
          <p:cNvSpPr txBox="1">
            <a:spLocks noChangeArrowheads="1"/>
          </p:cNvSpPr>
          <p:nvPr/>
        </p:nvSpPr>
        <p:spPr bwMode="auto">
          <a:xfrm>
            <a:off x="11280577" y="6553201"/>
            <a:ext cx="86409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fld id="{8E6141A4-B4DF-417A-BE19-BD33A1D78EA3}" type="slidenum">
              <a:rPr lang="zh-CN" altLang="en-US" sz="900" b="0">
                <a:solidFill>
                  <a:srgbClr val="000099"/>
                </a:solidFill>
                <a:ea typeface="Yu Gothic" panose="020B0400000000000000" pitchFamily="34" charset="-128"/>
                <a:cs typeface="Arial" panose="020B0604020202020204" pitchFamily="34" charset="0"/>
              </a:rPr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t>‹#›</a:t>
            </a:fld>
            <a:endParaRPr lang="en-US" altLang="zh-CN" sz="900" b="0" dirty="0">
              <a:solidFill>
                <a:srgbClr val="000099"/>
              </a:solidFill>
              <a:ea typeface="Yu Gothic" panose="020B0400000000000000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0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</p:sldLayoutIdLst>
  <p:txStyles>
    <p:titleStyle>
      <a:lvl1pPr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1800" b="1" i="0">
          <a:solidFill>
            <a:srgbClr val="FF0000"/>
          </a:solidFill>
          <a:latin typeface="+mj-lt"/>
          <a:ea typeface="+mj-ea"/>
          <a:cs typeface="楷体_GB2312"/>
        </a:defRPr>
      </a:lvl1pPr>
      <a:lvl2pPr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1800" b="1" i="1">
          <a:solidFill>
            <a:srgbClr val="FF0000"/>
          </a:solidFill>
          <a:latin typeface="楷体_GB2312" pitchFamily="49" charset="-122"/>
          <a:ea typeface="楷体_GB2312" pitchFamily="49" charset="-122"/>
          <a:cs typeface="楷体_GB2312"/>
        </a:defRPr>
      </a:lvl2pPr>
      <a:lvl3pPr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1800" b="1" i="1">
          <a:solidFill>
            <a:srgbClr val="FF0000"/>
          </a:solidFill>
          <a:latin typeface="楷体_GB2312" pitchFamily="49" charset="-122"/>
          <a:ea typeface="楷体_GB2312" pitchFamily="49" charset="-122"/>
          <a:cs typeface="楷体_GB2312"/>
        </a:defRPr>
      </a:lvl3pPr>
      <a:lvl4pPr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1800" b="1" i="1">
          <a:solidFill>
            <a:srgbClr val="FF0000"/>
          </a:solidFill>
          <a:latin typeface="楷体_GB2312" pitchFamily="49" charset="-122"/>
          <a:ea typeface="楷体_GB2312" pitchFamily="49" charset="-122"/>
          <a:cs typeface="楷体_GB2312"/>
        </a:defRPr>
      </a:lvl4pPr>
      <a:lvl5pPr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1800" b="1" i="1">
          <a:solidFill>
            <a:srgbClr val="FF0000"/>
          </a:solidFill>
          <a:latin typeface="楷体_GB2312" pitchFamily="49" charset="-122"/>
          <a:ea typeface="楷体_GB2312" pitchFamily="49" charset="-122"/>
          <a:cs typeface="楷体_GB2312"/>
        </a:defRPr>
      </a:lvl5pPr>
      <a:lvl6pPr marL="342900"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1800" b="1" i="1">
          <a:solidFill>
            <a:srgbClr val="FF0000"/>
          </a:solidFill>
          <a:latin typeface="楷体_GB2312" pitchFamily="49" charset="-122"/>
          <a:ea typeface="楷体_GB2312" pitchFamily="49" charset="-122"/>
        </a:defRPr>
      </a:lvl6pPr>
      <a:lvl7pPr marL="685800"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1800" b="1" i="1">
          <a:solidFill>
            <a:srgbClr val="FF0000"/>
          </a:solidFill>
          <a:latin typeface="楷体_GB2312" pitchFamily="49" charset="-122"/>
          <a:ea typeface="楷体_GB2312" pitchFamily="49" charset="-122"/>
        </a:defRPr>
      </a:lvl7pPr>
      <a:lvl8pPr marL="1028700"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1800" b="1" i="1">
          <a:solidFill>
            <a:srgbClr val="FF0000"/>
          </a:solidFill>
          <a:latin typeface="楷体_GB2312" pitchFamily="49" charset="-122"/>
          <a:ea typeface="楷体_GB2312" pitchFamily="49" charset="-122"/>
        </a:defRPr>
      </a:lvl8pPr>
      <a:lvl9pPr marL="1371600"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1800" b="1" i="1">
          <a:solidFill>
            <a:srgbClr val="FF0000"/>
          </a:solidFill>
          <a:latin typeface="楷体_GB2312" pitchFamily="49" charset="-122"/>
          <a:ea typeface="楷体_GB2312" pitchFamily="49" charset="-122"/>
        </a:defRPr>
      </a:lvl9pPr>
    </p:titleStyle>
    <p:bodyStyle>
      <a:lvl1pPr marL="213122" indent="-213122" algn="l" rtl="0" eaLnBrk="1" fontAlgn="base" hangingPunct="1">
        <a:lnSpc>
          <a:spcPct val="125000"/>
        </a:lnSpc>
        <a:spcBef>
          <a:spcPts val="0"/>
        </a:spcBef>
        <a:spcAft>
          <a:spcPct val="0"/>
        </a:spcAft>
        <a:buClr>
          <a:srgbClr val="FF0000"/>
        </a:buClr>
        <a:buSzPct val="100000"/>
        <a:buFont typeface="Wingdings" pitchFamily="2" charset="2"/>
        <a:buChar char="v"/>
        <a:defRPr sz="1800" b="1">
          <a:solidFill>
            <a:schemeClr val="tx1"/>
          </a:solidFill>
          <a:latin typeface="+mn-lt"/>
          <a:ea typeface="+mn-ea"/>
          <a:cs typeface="+mn-cs"/>
        </a:defRPr>
      </a:lvl1pPr>
      <a:lvl2pPr marL="501254" indent="-145256" algn="l" rtl="0" eaLnBrk="1" fontAlgn="base" hangingPunct="1">
        <a:lnSpc>
          <a:spcPct val="125000"/>
        </a:lnSpc>
        <a:spcBef>
          <a:spcPts val="0"/>
        </a:spcBef>
        <a:spcAft>
          <a:spcPct val="0"/>
        </a:spcAft>
        <a:buClr>
          <a:srgbClr val="001ADC"/>
        </a:buClr>
        <a:buSzPct val="100000"/>
        <a:buFont typeface="Wingdings" pitchFamily="2" charset="2"/>
        <a:buChar char="Ø"/>
        <a:defRPr b="1">
          <a:solidFill>
            <a:schemeClr val="tx1"/>
          </a:solidFill>
          <a:latin typeface="+mn-lt"/>
        </a:defRPr>
      </a:lvl2pPr>
      <a:lvl3pPr marL="788194" indent="-144066" algn="l" rtl="0" eaLnBrk="1" fontAlgn="base" hangingPunct="1">
        <a:lnSpc>
          <a:spcPct val="125000"/>
        </a:lnSpc>
        <a:spcBef>
          <a:spcPts val="0"/>
        </a:spcBef>
        <a:spcAft>
          <a:spcPct val="0"/>
        </a:spcAft>
        <a:buClr>
          <a:srgbClr val="05AD01"/>
        </a:buClr>
        <a:buSzPct val="100000"/>
        <a:buFont typeface="Wingdings" pitchFamily="2" charset="2"/>
        <a:buChar char="§"/>
        <a:defRPr b="1">
          <a:solidFill>
            <a:schemeClr val="tx1"/>
          </a:solidFill>
          <a:latin typeface="+mn-lt"/>
        </a:defRPr>
      </a:lvl3pPr>
      <a:lvl4pPr marL="1476375" indent="-257175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Times New Roman" pitchFamily="18" charset="0"/>
        </a:defRPr>
      </a:lvl4pPr>
      <a:lvl5pPr marL="1876425" indent="-257175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Times New Roman" pitchFamily="18" charset="0"/>
        </a:defRPr>
      </a:lvl5pPr>
      <a:lvl6pPr marL="2219325" indent="-257175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Times New Roman" pitchFamily="18" charset="0"/>
        </a:defRPr>
      </a:lvl6pPr>
      <a:lvl7pPr marL="2562225" indent="-257175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Times New Roman" pitchFamily="18" charset="0"/>
        </a:defRPr>
      </a:lvl7pPr>
      <a:lvl8pPr marL="2905125" indent="-257175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Times New Roman" pitchFamily="18" charset="0"/>
        </a:defRPr>
      </a:lvl8pPr>
      <a:lvl9pPr marL="3248025" indent="-257175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0"/>
          <a:stretch/>
        </p:blipFill>
        <p:spPr>
          <a:xfrm>
            <a:off x="0" y="0"/>
            <a:ext cx="12192000" cy="692696"/>
          </a:xfrm>
          <a:prstGeom prst="rect">
            <a:avLst/>
          </a:prstGeom>
        </p:spPr>
      </p:pic>
      <p:sp>
        <p:nvSpPr>
          <p:cNvPr id="36867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912284" y="188643"/>
            <a:ext cx="7010400" cy="292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/>
              <a:t>标题</a:t>
            </a:r>
          </a:p>
        </p:txBody>
      </p:sp>
      <p:sp>
        <p:nvSpPr>
          <p:cNvPr id="36869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908720"/>
            <a:ext cx="10464800" cy="209480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 dirty="0"/>
              <a:t>This is our 1st Level Bullet</a:t>
            </a:r>
          </a:p>
          <a:p>
            <a:pPr lvl="1"/>
            <a:r>
              <a:rPr lang="en-US" altLang="zh-CN" dirty="0"/>
              <a:t>This is our 2nd level bullet</a:t>
            </a:r>
          </a:p>
          <a:p>
            <a:pPr lvl="2"/>
            <a:r>
              <a:rPr lang="en-US" altLang="zh-CN" dirty="0"/>
              <a:t>This is our 3rd level bullet</a:t>
            </a:r>
          </a:p>
          <a:p>
            <a:pPr lvl="0"/>
            <a:r>
              <a:rPr lang="en-US" altLang="zh-CN" dirty="0"/>
              <a:t>This is our next 1st Level Bullet</a:t>
            </a:r>
          </a:p>
          <a:p>
            <a:pPr lvl="1"/>
            <a:r>
              <a:rPr lang="en-US" altLang="zh-CN" dirty="0"/>
              <a:t>This is our 2nd level bullet</a:t>
            </a:r>
          </a:p>
          <a:p>
            <a:pPr lvl="2"/>
            <a:r>
              <a:rPr lang="en-US" altLang="zh-CN" dirty="0"/>
              <a:t>This is our 3rd level bullet</a:t>
            </a:r>
          </a:p>
        </p:txBody>
      </p:sp>
      <p:sp>
        <p:nvSpPr>
          <p:cNvPr id="12" name="Text Box 17"/>
          <p:cNvSpPr txBox="1">
            <a:spLocks noChangeArrowheads="1"/>
          </p:cNvSpPr>
          <p:nvPr/>
        </p:nvSpPr>
        <p:spPr bwMode="auto">
          <a:xfrm>
            <a:off x="11280577" y="6553201"/>
            <a:ext cx="86409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fld id="{8E6141A4-B4DF-417A-BE19-BD33A1D78EA3}" type="slidenum">
              <a:rPr lang="zh-CN" altLang="en-US" sz="900" b="0">
                <a:solidFill>
                  <a:srgbClr val="000099"/>
                </a:solidFill>
                <a:ea typeface="Yu Gothic" panose="020B0400000000000000" pitchFamily="34" charset="-128"/>
                <a:cs typeface="Arial" panose="020B0604020202020204" pitchFamily="34" charset="0"/>
              </a:rPr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t>‹#›</a:t>
            </a:fld>
            <a:endParaRPr lang="en-US" altLang="zh-CN" sz="900" b="0" dirty="0">
              <a:solidFill>
                <a:srgbClr val="000099"/>
              </a:solidFill>
              <a:ea typeface="Yu Gothic" panose="020B0400000000000000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95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</p:sldLayoutIdLst>
  <p:txStyles>
    <p:titleStyle>
      <a:lvl1pPr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1800" b="1" i="0">
          <a:solidFill>
            <a:srgbClr val="FF0000"/>
          </a:solidFill>
          <a:latin typeface="+mj-lt"/>
          <a:ea typeface="+mj-ea"/>
          <a:cs typeface="楷体_GB2312"/>
        </a:defRPr>
      </a:lvl1pPr>
      <a:lvl2pPr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1800" b="1" i="1">
          <a:solidFill>
            <a:srgbClr val="FF0000"/>
          </a:solidFill>
          <a:latin typeface="楷体_GB2312" pitchFamily="49" charset="-122"/>
          <a:ea typeface="楷体_GB2312" pitchFamily="49" charset="-122"/>
          <a:cs typeface="楷体_GB2312"/>
        </a:defRPr>
      </a:lvl2pPr>
      <a:lvl3pPr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1800" b="1" i="1">
          <a:solidFill>
            <a:srgbClr val="FF0000"/>
          </a:solidFill>
          <a:latin typeface="楷体_GB2312" pitchFamily="49" charset="-122"/>
          <a:ea typeface="楷体_GB2312" pitchFamily="49" charset="-122"/>
          <a:cs typeface="楷体_GB2312"/>
        </a:defRPr>
      </a:lvl3pPr>
      <a:lvl4pPr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1800" b="1" i="1">
          <a:solidFill>
            <a:srgbClr val="FF0000"/>
          </a:solidFill>
          <a:latin typeface="楷体_GB2312" pitchFamily="49" charset="-122"/>
          <a:ea typeface="楷体_GB2312" pitchFamily="49" charset="-122"/>
          <a:cs typeface="楷体_GB2312"/>
        </a:defRPr>
      </a:lvl4pPr>
      <a:lvl5pPr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1800" b="1" i="1">
          <a:solidFill>
            <a:srgbClr val="FF0000"/>
          </a:solidFill>
          <a:latin typeface="楷体_GB2312" pitchFamily="49" charset="-122"/>
          <a:ea typeface="楷体_GB2312" pitchFamily="49" charset="-122"/>
          <a:cs typeface="楷体_GB2312"/>
        </a:defRPr>
      </a:lvl5pPr>
      <a:lvl6pPr marL="342900"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1800" b="1" i="1">
          <a:solidFill>
            <a:srgbClr val="FF0000"/>
          </a:solidFill>
          <a:latin typeface="楷体_GB2312" pitchFamily="49" charset="-122"/>
          <a:ea typeface="楷体_GB2312" pitchFamily="49" charset="-122"/>
        </a:defRPr>
      </a:lvl6pPr>
      <a:lvl7pPr marL="685800"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1800" b="1" i="1">
          <a:solidFill>
            <a:srgbClr val="FF0000"/>
          </a:solidFill>
          <a:latin typeface="楷体_GB2312" pitchFamily="49" charset="-122"/>
          <a:ea typeface="楷体_GB2312" pitchFamily="49" charset="-122"/>
        </a:defRPr>
      </a:lvl7pPr>
      <a:lvl8pPr marL="1028700"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1800" b="1" i="1">
          <a:solidFill>
            <a:srgbClr val="FF0000"/>
          </a:solidFill>
          <a:latin typeface="楷体_GB2312" pitchFamily="49" charset="-122"/>
          <a:ea typeface="楷体_GB2312" pitchFamily="49" charset="-122"/>
        </a:defRPr>
      </a:lvl8pPr>
      <a:lvl9pPr marL="1371600" algn="l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sz="1800" b="1" i="1">
          <a:solidFill>
            <a:srgbClr val="FF0000"/>
          </a:solidFill>
          <a:latin typeface="楷体_GB2312" pitchFamily="49" charset="-122"/>
          <a:ea typeface="楷体_GB2312" pitchFamily="49" charset="-122"/>
        </a:defRPr>
      </a:lvl9pPr>
    </p:titleStyle>
    <p:bodyStyle>
      <a:lvl1pPr marL="213122" indent="-213122" algn="l" rtl="0" eaLnBrk="1" fontAlgn="base" hangingPunct="1">
        <a:lnSpc>
          <a:spcPct val="125000"/>
        </a:lnSpc>
        <a:spcBef>
          <a:spcPts val="0"/>
        </a:spcBef>
        <a:spcAft>
          <a:spcPct val="0"/>
        </a:spcAft>
        <a:buClr>
          <a:srgbClr val="FF0000"/>
        </a:buClr>
        <a:buSzPct val="100000"/>
        <a:buFont typeface="Wingdings" pitchFamily="2" charset="2"/>
        <a:buChar char="v"/>
        <a:defRPr sz="1800" b="1">
          <a:solidFill>
            <a:schemeClr val="tx1"/>
          </a:solidFill>
          <a:latin typeface="+mn-lt"/>
          <a:ea typeface="+mn-ea"/>
          <a:cs typeface="+mn-cs"/>
        </a:defRPr>
      </a:lvl1pPr>
      <a:lvl2pPr marL="501254" indent="-145256" algn="l" rtl="0" eaLnBrk="1" fontAlgn="base" hangingPunct="1">
        <a:lnSpc>
          <a:spcPct val="125000"/>
        </a:lnSpc>
        <a:spcBef>
          <a:spcPts val="0"/>
        </a:spcBef>
        <a:spcAft>
          <a:spcPct val="0"/>
        </a:spcAft>
        <a:buClr>
          <a:srgbClr val="001ADC"/>
        </a:buClr>
        <a:buSzPct val="100000"/>
        <a:buFont typeface="Wingdings" pitchFamily="2" charset="2"/>
        <a:buChar char="Ø"/>
        <a:defRPr b="1">
          <a:solidFill>
            <a:schemeClr val="tx1"/>
          </a:solidFill>
          <a:latin typeface="+mn-lt"/>
        </a:defRPr>
      </a:lvl2pPr>
      <a:lvl3pPr marL="788194" indent="-144066" algn="l" rtl="0" eaLnBrk="1" fontAlgn="base" hangingPunct="1">
        <a:lnSpc>
          <a:spcPct val="125000"/>
        </a:lnSpc>
        <a:spcBef>
          <a:spcPts val="0"/>
        </a:spcBef>
        <a:spcAft>
          <a:spcPct val="0"/>
        </a:spcAft>
        <a:buClr>
          <a:srgbClr val="05AD01"/>
        </a:buClr>
        <a:buSzPct val="100000"/>
        <a:buFont typeface="Wingdings" pitchFamily="2" charset="2"/>
        <a:buChar char="§"/>
        <a:defRPr b="1">
          <a:solidFill>
            <a:schemeClr val="tx1"/>
          </a:solidFill>
          <a:latin typeface="+mn-lt"/>
        </a:defRPr>
      </a:lvl3pPr>
      <a:lvl4pPr marL="1476375" indent="-257175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Times New Roman" pitchFamily="18" charset="0"/>
        </a:defRPr>
      </a:lvl4pPr>
      <a:lvl5pPr marL="1876425" indent="-257175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Times New Roman" pitchFamily="18" charset="0"/>
        </a:defRPr>
      </a:lvl5pPr>
      <a:lvl6pPr marL="2219325" indent="-257175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Times New Roman" pitchFamily="18" charset="0"/>
        </a:defRPr>
      </a:lvl6pPr>
      <a:lvl7pPr marL="2562225" indent="-257175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Times New Roman" pitchFamily="18" charset="0"/>
        </a:defRPr>
      </a:lvl7pPr>
      <a:lvl8pPr marL="2905125" indent="-257175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Times New Roman" pitchFamily="18" charset="0"/>
        </a:defRPr>
      </a:lvl8pPr>
      <a:lvl9pPr marL="3248025" indent="-257175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3.wmf"/><Relationship Id="rId4" Type="http://schemas.openxmlformats.org/officeDocument/2006/relationships/oleObject" Target="../embeddings/oleObject2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6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计算机硬件基础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2020</a:t>
            </a:r>
            <a:r>
              <a:rPr lang="zh-CN" altLang="en-US" dirty="0"/>
              <a:t>级）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3503712" y="3849579"/>
            <a:ext cx="5400600" cy="87556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47625" tIns="72900" rIns="47625" bIns="72900" numCol="1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en-US" sz="3600" baseline="30000" dirty="0">
                <a:solidFill>
                  <a:srgbClr val="000066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牛建伟  王丽华  邓莹莹  李辉勇  李莹</a:t>
            </a:r>
            <a:endParaRPr lang="en-US" altLang="zh-CN" b="0" dirty="0">
              <a:solidFill>
                <a:srgbClr val="000066"/>
              </a:solidFill>
              <a:ea typeface="华文楷体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22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52000"/>
            <a:ext cx="7320136" cy="432048"/>
          </a:xfrm>
        </p:spPr>
        <p:txBody>
          <a:bodyPr>
            <a:normAutofit/>
          </a:bodyPr>
          <a:lstStyle/>
          <a:p>
            <a:r>
              <a:rPr lang="zh-CN" altLang="en-US" sz="2400" i="0" dirty="0">
                <a:latin typeface="+mn-lt"/>
              </a:rPr>
              <a:t>  </a:t>
            </a:r>
            <a:r>
              <a:rPr lang="zh-CN" altLang="en-US" sz="2400" dirty="0">
                <a:latin typeface="+mn-lt"/>
              </a:rPr>
              <a:t>编译过程</a:t>
            </a:r>
            <a:endParaRPr lang="zh-CN" altLang="en-US" sz="2400" i="0" dirty="0">
              <a:latin typeface="+mn-lt"/>
            </a:endParaRPr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63352" y="813155"/>
            <a:ext cx="11496600" cy="5445344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 </a:t>
            </a:r>
            <a:r>
              <a:rPr lang="zh-CN" altLang="en-US" sz="2400" dirty="0"/>
              <a:t>预处理器 </a:t>
            </a:r>
            <a:r>
              <a:rPr lang="en-US" altLang="zh-CN" sz="2400" dirty="0"/>
              <a:t>(</a:t>
            </a:r>
            <a:r>
              <a:rPr lang="en-US" altLang="zh-CN" sz="2400" dirty="0" err="1"/>
              <a:t>cpp</a:t>
            </a:r>
            <a:r>
              <a:rPr lang="en-US" altLang="zh-CN" sz="2400" dirty="0"/>
              <a:t>) </a:t>
            </a:r>
            <a:endParaRPr lang="zh-CN" altLang="en-US" sz="2000" dirty="0"/>
          </a:p>
          <a:p>
            <a:pPr lvl="1"/>
            <a:r>
              <a:rPr lang="zh-CN" altLang="en-US" sz="2000" b="0" dirty="0"/>
              <a:t> 根据以字符＃开头的命令，修改原始的 </a:t>
            </a:r>
            <a:r>
              <a:rPr lang="en-US" altLang="zh-CN" sz="2000" b="0" dirty="0"/>
              <a:t>C </a:t>
            </a:r>
            <a:r>
              <a:rPr lang="zh-CN" altLang="en-US" sz="2000" b="0" dirty="0"/>
              <a:t>程序。</a:t>
            </a:r>
            <a:endParaRPr lang="en-US" altLang="zh-CN" sz="2000" b="0" dirty="0"/>
          </a:p>
          <a:p>
            <a:pPr lvl="1"/>
            <a:r>
              <a:rPr lang="en-US" altLang="zh-CN" sz="2000" b="0" dirty="0"/>
              <a:t> </a:t>
            </a:r>
            <a:r>
              <a:rPr lang="zh-CN" altLang="en-US" sz="2000" b="0" dirty="0"/>
              <a:t>比如 </a:t>
            </a:r>
            <a:r>
              <a:rPr lang="en-US" altLang="zh-CN" sz="2000" b="0" dirty="0" err="1"/>
              <a:t>hello.c</a:t>
            </a:r>
            <a:r>
              <a:rPr lang="en-US" altLang="zh-CN" sz="2000" b="0" dirty="0"/>
              <a:t> </a:t>
            </a:r>
            <a:r>
              <a:rPr lang="zh-CN" altLang="en-US" sz="2000" b="0" dirty="0"/>
              <a:t>中第 </a:t>
            </a:r>
            <a:r>
              <a:rPr lang="en-US" altLang="zh-CN" sz="2000" b="0" dirty="0"/>
              <a:t>1 </a:t>
            </a:r>
            <a:r>
              <a:rPr lang="zh-CN" altLang="en-US" sz="2000" b="0" dirty="0"/>
              <a:t>行的 </a:t>
            </a:r>
            <a:r>
              <a:rPr lang="en-US" altLang="zh-CN" sz="2000" dirty="0"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altLang="zh-CN" sz="2000" dirty="0" err="1">
                <a:latin typeface="Courier New" pitchFamily="49" charset="0"/>
                <a:cs typeface="Courier New" pitchFamily="49" charset="0"/>
              </a:rPr>
              <a:t>stdio.h</a:t>
            </a:r>
            <a:r>
              <a:rPr lang="en-US" altLang="zh-CN" sz="200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altLang="zh-CN" sz="2000" b="0" dirty="0"/>
              <a:t>  </a:t>
            </a:r>
            <a:r>
              <a:rPr lang="zh-CN" altLang="en-US" sz="2000" b="0" dirty="0"/>
              <a:t>命令告诉预处理器读取系统头文件 </a:t>
            </a:r>
            <a:r>
              <a:rPr lang="en-US" altLang="zh-CN" sz="2000" b="0" dirty="0" err="1"/>
              <a:t>stdio.h</a:t>
            </a:r>
            <a:r>
              <a:rPr lang="en-US" altLang="zh-CN" sz="2000" b="0" dirty="0"/>
              <a:t> </a:t>
            </a:r>
            <a:r>
              <a:rPr lang="zh-CN" altLang="en-US" sz="2000" b="0" dirty="0"/>
              <a:t>的内容，并把它直接插入程序文本中</a:t>
            </a:r>
            <a:endParaRPr lang="en-US" altLang="zh-CN" sz="2000" b="0" dirty="0"/>
          </a:p>
          <a:p>
            <a:pPr lvl="1"/>
            <a:r>
              <a:rPr lang="zh-CN" altLang="en-US" sz="2000" b="0" dirty="0"/>
              <a:t> 结果得到另一个 </a:t>
            </a:r>
            <a:r>
              <a:rPr lang="en-US" altLang="zh-CN" sz="2000" b="0" dirty="0"/>
              <a:t>C </a:t>
            </a:r>
            <a:r>
              <a:rPr lang="zh-CN" altLang="en-US" sz="2000" b="0" dirty="0"/>
              <a:t>程序，通常是以 </a:t>
            </a:r>
            <a:r>
              <a:rPr lang="en-US" altLang="zh-CN" sz="2000" b="0" dirty="0"/>
              <a:t>.i </a:t>
            </a:r>
            <a:r>
              <a:rPr lang="zh-CN" altLang="en-US" sz="2000" b="0" dirty="0"/>
              <a:t>作为文件扩展名</a:t>
            </a:r>
            <a:endParaRPr lang="en-US" altLang="zh-CN" sz="2000" b="0" dirty="0"/>
          </a:p>
          <a:p>
            <a:pPr marL="644128" lvl="2" indent="0">
              <a:buNone/>
            </a:pPr>
            <a:endParaRPr lang="en-US" altLang="zh-CN" sz="2000" b="0" dirty="0"/>
          </a:p>
          <a:p>
            <a:pPr lvl="0"/>
            <a:r>
              <a:rPr lang="zh-CN" altLang="en-US" sz="2400" dirty="0">
                <a:solidFill>
                  <a:srgbClr val="000000"/>
                </a:solidFill>
              </a:rPr>
              <a:t> 编译阶段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lvl="1"/>
            <a:r>
              <a:rPr lang="zh-CN" altLang="en-US" sz="2000" b="0" dirty="0"/>
              <a:t> 编译器 </a:t>
            </a:r>
            <a:r>
              <a:rPr lang="en-US" altLang="zh-CN" sz="2000" b="0" dirty="0"/>
              <a:t>(cc1) </a:t>
            </a:r>
            <a:r>
              <a:rPr lang="zh-CN" altLang="en-US" sz="2000" b="0" dirty="0"/>
              <a:t>将文本文件 </a:t>
            </a:r>
            <a:r>
              <a:rPr lang="en-US" altLang="zh-CN" sz="2000" b="0" dirty="0" err="1"/>
              <a:t>hello.i</a:t>
            </a:r>
            <a:r>
              <a:rPr lang="en-US" altLang="zh-CN" sz="2000" b="0" dirty="0"/>
              <a:t> </a:t>
            </a:r>
            <a:r>
              <a:rPr lang="zh-CN" altLang="en-US" sz="2000" b="0" dirty="0"/>
              <a:t>翻译成文本文件 </a:t>
            </a:r>
            <a:r>
              <a:rPr lang="en-US" altLang="zh-CN" sz="2000" b="0" dirty="0" err="1"/>
              <a:t>hello.s</a:t>
            </a:r>
            <a:endParaRPr lang="en-US" altLang="zh-CN" sz="2000" b="0" dirty="0"/>
          </a:p>
          <a:p>
            <a:pPr lvl="1"/>
            <a:r>
              <a:rPr lang="en-US" altLang="zh-CN" sz="2000" b="0" dirty="0"/>
              <a:t> </a:t>
            </a:r>
            <a:r>
              <a:rPr lang="zh-CN" altLang="en-US" sz="2000" b="0" dirty="0"/>
              <a:t>它包含一个汇编语言程序</a:t>
            </a:r>
            <a:endParaRPr lang="en-US" altLang="zh-CN" sz="2000" b="0" dirty="0"/>
          </a:p>
          <a:p>
            <a:pPr lvl="1"/>
            <a:r>
              <a:rPr lang="en-US" altLang="zh-CN" sz="2000" b="0" dirty="0"/>
              <a:t> </a:t>
            </a:r>
            <a:r>
              <a:rPr lang="zh-CN" altLang="en-US" sz="2000" b="0" dirty="0"/>
              <a:t>该程序包含函数 </a:t>
            </a:r>
            <a:r>
              <a:rPr lang="en-US" altLang="zh-CN" sz="2000" b="0" dirty="0"/>
              <a:t>main </a:t>
            </a:r>
            <a:r>
              <a:rPr lang="zh-CN" altLang="en-US" sz="2000" b="0" dirty="0"/>
              <a:t>的定义</a:t>
            </a:r>
            <a:endParaRPr lang="en-US" altLang="zh-CN" sz="2000" b="0" dirty="0"/>
          </a:p>
          <a:p>
            <a:pPr lvl="1"/>
            <a:r>
              <a:rPr lang="en-US" altLang="zh-CN" sz="2000" b="0" dirty="0"/>
              <a:t> </a:t>
            </a:r>
            <a:r>
              <a:rPr lang="zh-CN" altLang="en-US" sz="2000" b="0" dirty="0"/>
              <a:t>仍为文本格式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0" y="3645024"/>
            <a:ext cx="4133850" cy="263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4254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52000"/>
            <a:ext cx="7320136" cy="432048"/>
          </a:xfrm>
        </p:spPr>
        <p:txBody>
          <a:bodyPr>
            <a:normAutofit/>
          </a:bodyPr>
          <a:lstStyle/>
          <a:p>
            <a:r>
              <a:rPr lang="zh-CN" altLang="en-US" sz="2400" i="0" dirty="0">
                <a:latin typeface="+mn-lt"/>
              </a:rPr>
              <a:t>  </a:t>
            </a:r>
            <a:r>
              <a:rPr lang="zh-CN" altLang="en-US" sz="2400" dirty="0">
                <a:latin typeface="+mn-lt"/>
              </a:rPr>
              <a:t>编译过程</a:t>
            </a:r>
            <a:endParaRPr lang="zh-CN" altLang="en-US" sz="2400" i="0" dirty="0">
              <a:latin typeface="+mn-lt"/>
            </a:endParaRPr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908720"/>
            <a:ext cx="11496600" cy="5445344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 汇编阶段</a:t>
            </a:r>
            <a:endParaRPr lang="zh-CN" altLang="en-US" sz="2000" dirty="0"/>
          </a:p>
          <a:p>
            <a:pPr lvl="1"/>
            <a:r>
              <a:rPr lang="zh-CN" altLang="en-US" sz="2000" b="0" dirty="0"/>
              <a:t> 汇编器 </a:t>
            </a:r>
            <a:r>
              <a:rPr lang="en-US" altLang="zh-CN" sz="2000" b="0" dirty="0"/>
              <a:t>(as) </a:t>
            </a:r>
            <a:r>
              <a:rPr lang="zh-CN" altLang="en-US" sz="2000" b="0" dirty="0"/>
              <a:t>将 </a:t>
            </a:r>
            <a:r>
              <a:rPr lang="en-US" altLang="zh-CN" sz="2000" b="0" dirty="0" err="1"/>
              <a:t>hello.s</a:t>
            </a:r>
            <a:r>
              <a:rPr lang="en-US" altLang="zh-CN" sz="2000" b="0" dirty="0"/>
              <a:t> </a:t>
            </a:r>
            <a:r>
              <a:rPr lang="zh-CN" altLang="en-US" sz="2000" b="0" dirty="0"/>
              <a:t>翻译成机器语言指令</a:t>
            </a:r>
            <a:endParaRPr lang="en-US" altLang="zh-CN" sz="2000" b="0" dirty="0"/>
          </a:p>
          <a:p>
            <a:pPr lvl="1"/>
            <a:r>
              <a:rPr lang="zh-CN" altLang="en-US" sz="2000" b="0" dirty="0"/>
              <a:t> 把这些指令打包成可重定位目标程序的格式</a:t>
            </a:r>
            <a:endParaRPr lang="en-US" altLang="zh-CN" sz="2000" b="0" dirty="0"/>
          </a:p>
          <a:p>
            <a:pPr lvl="1"/>
            <a:r>
              <a:rPr lang="en-US" altLang="zh-CN" sz="2000" b="0" dirty="0"/>
              <a:t> </a:t>
            </a:r>
            <a:r>
              <a:rPr lang="zh-CN" altLang="en-US" sz="2000" b="0" dirty="0"/>
              <a:t>将结果保存在目标文件 </a:t>
            </a:r>
            <a:r>
              <a:rPr lang="en-US" altLang="zh-CN" sz="2000" b="0" dirty="0" err="1"/>
              <a:t>hello.o</a:t>
            </a:r>
            <a:r>
              <a:rPr lang="en-US" altLang="zh-CN" sz="2000" b="0" dirty="0"/>
              <a:t> </a:t>
            </a:r>
            <a:r>
              <a:rPr lang="zh-CN" altLang="en-US" sz="2000" b="0" dirty="0"/>
              <a:t>中</a:t>
            </a:r>
            <a:endParaRPr lang="en-US" altLang="zh-CN" sz="2000" b="0" dirty="0"/>
          </a:p>
          <a:p>
            <a:pPr lvl="1"/>
            <a:r>
              <a:rPr lang="zh-CN" altLang="en-US" sz="2000" b="0" dirty="0"/>
              <a:t> </a:t>
            </a:r>
            <a:r>
              <a:rPr lang="en-US" altLang="zh-CN" sz="2000" b="0" dirty="0" err="1"/>
              <a:t>hello.o</a:t>
            </a:r>
            <a:r>
              <a:rPr lang="en-US" altLang="zh-CN" sz="2000" b="0" dirty="0"/>
              <a:t> </a:t>
            </a:r>
            <a:r>
              <a:rPr lang="zh-CN" altLang="en-US" sz="2000" b="0" dirty="0"/>
              <a:t>是一个二进制文件，它包含的 </a:t>
            </a:r>
            <a:r>
              <a:rPr lang="en-US" altLang="zh-CN" sz="2000" b="0" dirty="0"/>
              <a:t>17 </a:t>
            </a:r>
            <a:r>
              <a:rPr lang="zh-CN" altLang="en-US" sz="2000" b="0" dirty="0"/>
              <a:t>个字节是函数 </a:t>
            </a:r>
            <a:r>
              <a:rPr lang="en-US" altLang="zh-CN" sz="2000" b="0" dirty="0"/>
              <a:t>main</a:t>
            </a:r>
            <a:r>
              <a:rPr lang="zh-CN" altLang="en-US" sz="2000" b="0" dirty="0"/>
              <a:t>的指令编码</a:t>
            </a:r>
            <a:endParaRPr lang="en-US" altLang="zh-CN" sz="2000" b="0" dirty="0"/>
          </a:p>
          <a:p>
            <a:pPr lvl="1"/>
            <a:r>
              <a:rPr lang="en-US" altLang="zh-CN" sz="2000" b="0" dirty="0"/>
              <a:t> </a:t>
            </a:r>
            <a:r>
              <a:rPr lang="zh-CN" altLang="en-US" sz="2000" b="0" dirty="0"/>
              <a:t>如果我们在文本编辑器中打开 </a:t>
            </a:r>
            <a:r>
              <a:rPr lang="en-US" altLang="zh-CN" sz="2000" b="0" dirty="0" err="1"/>
              <a:t>hello.o</a:t>
            </a:r>
            <a:r>
              <a:rPr lang="en-US" altLang="zh-CN" sz="2000" b="0" dirty="0"/>
              <a:t> </a:t>
            </a:r>
            <a:r>
              <a:rPr lang="zh-CN" altLang="en-US" sz="2000" b="0" dirty="0"/>
              <a:t>文件，将看到一堆乱码</a:t>
            </a:r>
            <a:endParaRPr lang="en-US" altLang="zh-CN" sz="2000" b="0" dirty="0"/>
          </a:p>
          <a:p>
            <a:pPr marL="355998" lvl="1" indent="0">
              <a:buNone/>
            </a:pPr>
            <a:endParaRPr lang="en-US" altLang="zh-CN" sz="2000" b="0" dirty="0"/>
          </a:p>
          <a:p>
            <a:pPr lvl="0"/>
            <a:r>
              <a:rPr lang="zh-CN" altLang="en-US" sz="2400" dirty="0">
                <a:solidFill>
                  <a:srgbClr val="000000"/>
                </a:solidFill>
              </a:rPr>
              <a:t>链接阶段 （第</a:t>
            </a:r>
            <a:r>
              <a:rPr lang="en-US" altLang="zh-CN" sz="2400" dirty="0">
                <a:solidFill>
                  <a:srgbClr val="000000"/>
                </a:solidFill>
              </a:rPr>
              <a:t>9</a:t>
            </a:r>
            <a:r>
              <a:rPr lang="zh-CN" altLang="en-US" sz="2400" dirty="0">
                <a:solidFill>
                  <a:srgbClr val="000000"/>
                </a:solidFill>
              </a:rPr>
              <a:t>章）</a:t>
            </a:r>
            <a:endParaRPr lang="en-US" altLang="zh-CN" sz="2000" b="0" dirty="0"/>
          </a:p>
          <a:p>
            <a:pPr lvl="1"/>
            <a:r>
              <a:rPr lang="en-US" altLang="zh-CN" sz="2000" b="0" dirty="0"/>
              <a:t> hello </a:t>
            </a:r>
            <a:r>
              <a:rPr lang="zh-CN" altLang="en-US" sz="2000" b="0" dirty="0"/>
              <a:t>程序调用了 </a:t>
            </a:r>
            <a:r>
              <a:rPr lang="en-US" altLang="zh-CN" sz="2000" b="0" dirty="0" err="1"/>
              <a:t>printf</a:t>
            </a:r>
            <a:r>
              <a:rPr lang="en-US" altLang="zh-CN" sz="2000" b="0" dirty="0"/>
              <a:t> </a:t>
            </a:r>
            <a:r>
              <a:rPr lang="zh-CN" altLang="en-US" sz="2000" b="0" dirty="0"/>
              <a:t>函数，它是标准 </a:t>
            </a:r>
            <a:r>
              <a:rPr lang="en-US" altLang="zh-CN" sz="2000" b="0" dirty="0"/>
              <a:t>C </a:t>
            </a:r>
            <a:r>
              <a:rPr lang="zh-CN" altLang="en-US" sz="2000" b="0" dirty="0"/>
              <a:t>库中的一个函数</a:t>
            </a:r>
            <a:endParaRPr lang="en-US" altLang="zh-CN" sz="2000" b="0" dirty="0"/>
          </a:p>
          <a:p>
            <a:pPr lvl="1"/>
            <a:r>
              <a:rPr lang="en-US" altLang="zh-CN" sz="2000" b="0" dirty="0"/>
              <a:t> </a:t>
            </a:r>
            <a:r>
              <a:rPr lang="en-US" altLang="zh-CN" sz="2000" b="0" dirty="0" err="1"/>
              <a:t>printf</a:t>
            </a:r>
            <a:r>
              <a:rPr lang="en-US" altLang="zh-CN" sz="2000" b="0" dirty="0"/>
              <a:t> </a:t>
            </a:r>
            <a:r>
              <a:rPr lang="zh-CN" altLang="en-US" sz="2000" b="0" dirty="0"/>
              <a:t>函数在名为 </a:t>
            </a:r>
            <a:r>
              <a:rPr lang="en-US" altLang="zh-CN" sz="2000" b="0" dirty="0" err="1"/>
              <a:t>printf.o</a:t>
            </a:r>
            <a:r>
              <a:rPr lang="en-US" altLang="zh-CN" sz="2000" b="0" dirty="0"/>
              <a:t> </a:t>
            </a:r>
            <a:r>
              <a:rPr lang="zh-CN" altLang="en-US" sz="2000" b="0" dirty="0"/>
              <a:t>的单独的预编译好了的目标文件里，必须以某种方式合并到 </a:t>
            </a:r>
            <a:r>
              <a:rPr lang="en-US" altLang="zh-CN" sz="2000" b="0" dirty="0" err="1"/>
              <a:t>hello.o</a:t>
            </a:r>
            <a:r>
              <a:rPr lang="en-US" altLang="zh-CN" sz="2000" b="0" dirty="0"/>
              <a:t> </a:t>
            </a:r>
            <a:r>
              <a:rPr lang="zh-CN" altLang="en-US" sz="2000" b="0" dirty="0"/>
              <a:t>中</a:t>
            </a:r>
            <a:endParaRPr lang="en-US" altLang="zh-CN" sz="2000" b="0" dirty="0"/>
          </a:p>
          <a:p>
            <a:pPr lvl="1"/>
            <a:r>
              <a:rPr lang="zh-CN" altLang="en-US" sz="2000" b="0" dirty="0"/>
              <a:t> 链接器 </a:t>
            </a:r>
            <a:r>
              <a:rPr lang="en-US" altLang="zh-CN" sz="2000" b="0" dirty="0"/>
              <a:t>(Id) </a:t>
            </a:r>
            <a:r>
              <a:rPr lang="zh-CN" altLang="en-US" sz="2000" b="0" dirty="0"/>
              <a:t>负责处理这种合并，得到可执行目标文件 </a:t>
            </a:r>
            <a:r>
              <a:rPr lang="en-US" altLang="zh-CN" sz="2000" b="0" dirty="0"/>
              <a:t>hello</a:t>
            </a:r>
            <a:endParaRPr lang="zh-CN" altLang="en-US" sz="2000" b="0" dirty="0"/>
          </a:p>
          <a:p>
            <a:pPr lvl="1"/>
            <a:r>
              <a:rPr lang="zh-CN" altLang="en-US" sz="2000" b="0" dirty="0"/>
              <a:t> </a:t>
            </a:r>
            <a:r>
              <a:rPr lang="en-US" altLang="zh-CN" sz="2000" b="0" dirty="0"/>
              <a:t>hello </a:t>
            </a:r>
            <a:r>
              <a:rPr lang="zh-CN" altLang="en-US" sz="2000" b="0" dirty="0"/>
              <a:t>可以被加载到内存中，由系统执行 </a:t>
            </a:r>
          </a:p>
        </p:txBody>
      </p:sp>
    </p:spTree>
    <p:extLst>
      <p:ext uri="{BB962C8B-B14F-4D97-AF65-F5344CB8AC3E}">
        <p14:creationId xmlns:p14="http://schemas.microsoft.com/office/powerpoint/2010/main" val="2155374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52000"/>
            <a:ext cx="7320136" cy="432048"/>
          </a:xfrm>
        </p:spPr>
        <p:txBody>
          <a:bodyPr>
            <a:noAutofit/>
          </a:bodyPr>
          <a:lstStyle/>
          <a:p>
            <a:r>
              <a:rPr lang="zh-CN" altLang="en-US" sz="3200" i="0" dirty="0">
                <a:latin typeface="+mn-lt"/>
              </a:rPr>
              <a:t>  程序加载与执行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908720"/>
            <a:ext cx="11496600" cy="5445344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/>
              <a:t> </a:t>
            </a:r>
            <a:r>
              <a:rPr lang="zh-CN" altLang="en-US" sz="2400" dirty="0"/>
              <a:t>加载器</a:t>
            </a:r>
            <a:endParaRPr lang="zh-CN" altLang="en-US" sz="2000" dirty="0"/>
          </a:p>
          <a:p>
            <a:pPr lvl="1"/>
            <a:r>
              <a:rPr lang="zh-CN" altLang="en-US" sz="2000" b="0" dirty="0"/>
              <a:t> 可执行文件已经在磁盘中，操作系统可以将其读入内存并启动执行它</a:t>
            </a:r>
            <a:endParaRPr lang="en-US" altLang="zh-CN" sz="2000" b="0" dirty="0"/>
          </a:p>
          <a:p>
            <a:pPr lvl="1"/>
            <a:r>
              <a:rPr lang="zh-CN" altLang="en-US" sz="2000" b="0" dirty="0"/>
              <a:t> 加载器是一个系统程序，它把目标程序装载到内存中以准备运行</a:t>
            </a:r>
            <a:endParaRPr lang="en-US" altLang="zh-CN" sz="2000" b="0" dirty="0"/>
          </a:p>
          <a:p>
            <a:pPr marL="644128" lvl="2" indent="0">
              <a:buNone/>
            </a:pPr>
            <a:endParaRPr lang="en-US" altLang="zh-CN" sz="2000" b="0" dirty="0"/>
          </a:p>
          <a:p>
            <a:pPr lvl="0"/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zh-CN" altLang="en-US" sz="2400" dirty="0">
                <a:solidFill>
                  <a:srgbClr val="000000"/>
                </a:solidFill>
              </a:rPr>
              <a:t>加载器的工作步骤（第</a:t>
            </a:r>
            <a:r>
              <a:rPr lang="en-US" altLang="zh-CN" sz="2400" dirty="0">
                <a:solidFill>
                  <a:srgbClr val="000000"/>
                </a:solidFill>
              </a:rPr>
              <a:t>9</a:t>
            </a:r>
            <a:r>
              <a:rPr lang="zh-CN" altLang="en-US" sz="2400" dirty="0">
                <a:solidFill>
                  <a:srgbClr val="000000"/>
                </a:solidFill>
              </a:rPr>
              <a:t>章）</a:t>
            </a:r>
          </a:p>
          <a:p>
            <a:pPr lvl="1"/>
            <a:r>
              <a:rPr lang="zh-CN" altLang="en-US" sz="2000" b="0" dirty="0"/>
              <a:t> 读取可执行文件头来确定代码段和数据段的大小</a:t>
            </a:r>
          </a:p>
          <a:p>
            <a:pPr lvl="1"/>
            <a:r>
              <a:rPr lang="en-US" altLang="zh-CN" sz="2000" b="0" dirty="0"/>
              <a:t> </a:t>
            </a:r>
            <a:r>
              <a:rPr lang="zh-CN" altLang="en-US" sz="2000" b="0" dirty="0"/>
              <a:t>为正文和数据创建一个足够大的地址空间</a:t>
            </a:r>
          </a:p>
          <a:p>
            <a:pPr lvl="1"/>
            <a:r>
              <a:rPr lang="en-US" altLang="zh-CN" sz="2000" b="0" dirty="0"/>
              <a:t> </a:t>
            </a:r>
            <a:r>
              <a:rPr lang="zh-CN" altLang="en-US" sz="2000" b="0" dirty="0"/>
              <a:t>将可执行文件中的指令和数据复制到内存中</a:t>
            </a:r>
          </a:p>
          <a:p>
            <a:pPr lvl="1"/>
            <a:r>
              <a:rPr lang="en-US" altLang="zh-CN" sz="2000" b="0" dirty="0"/>
              <a:t> </a:t>
            </a:r>
            <a:r>
              <a:rPr lang="zh-CN" altLang="en-US" sz="2000" b="0" dirty="0"/>
              <a:t>把主程序的参数（如果存在）复制到栈顶</a:t>
            </a:r>
          </a:p>
          <a:p>
            <a:pPr lvl="1"/>
            <a:r>
              <a:rPr lang="en-US" altLang="zh-CN" sz="2000" b="0" dirty="0"/>
              <a:t> </a:t>
            </a:r>
            <a:r>
              <a:rPr lang="zh-CN" altLang="en-US" sz="2000" b="0" dirty="0"/>
              <a:t>初始化机器寄存器，将栈指针指向第一个空位置</a:t>
            </a:r>
          </a:p>
          <a:p>
            <a:pPr lvl="1"/>
            <a:r>
              <a:rPr lang="en-US" altLang="zh-CN" sz="2000" b="0" dirty="0"/>
              <a:t> </a:t>
            </a:r>
            <a:r>
              <a:rPr lang="zh-CN" altLang="en-US" sz="2000" b="0" dirty="0"/>
              <a:t>跳转到启动例程，它将参数复制到参数寄存器并且调用程序的</a:t>
            </a:r>
            <a:r>
              <a:rPr lang="en-US" altLang="zh-CN" sz="2000" b="0" dirty="0"/>
              <a:t>main</a:t>
            </a:r>
            <a:r>
              <a:rPr lang="zh-CN" altLang="en-US" sz="2000" b="0" dirty="0"/>
              <a:t>函数。当</a:t>
            </a:r>
            <a:r>
              <a:rPr lang="en-US" altLang="zh-CN" sz="2000" b="0" dirty="0"/>
              <a:t>main</a:t>
            </a:r>
            <a:r>
              <a:rPr lang="zh-CN" altLang="en-US" sz="2000" b="0" dirty="0"/>
              <a:t>函数返回时，启动例程通过系统调用 </a:t>
            </a:r>
            <a:r>
              <a:rPr lang="en-US" altLang="zh-CN" sz="2000" b="0" dirty="0"/>
              <a:t>exit </a:t>
            </a:r>
            <a:r>
              <a:rPr lang="zh-CN" altLang="en-US" sz="2000" b="0" dirty="0"/>
              <a:t>终止程序</a:t>
            </a:r>
            <a:endParaRPr lang="en-US" altLang="zh-CN" sz="2000" b="0" dirty="0"/>
          </a:p>
          <a:p>
            <a:endParaRPr lang="en-US" altLang="zh-CN" sz="2000" b="0" dirty="0"/>
          </a:p>
          <a:p>
            <a:r>
              <a:rPr lang="en-US" altLang="zh-CN" sz="2000" b="0" dirty="0"/>
              <a:t> </a:t>
            </a:r>
            <a:r>
              <a:rPr lang="zh-CN" altLang="en-US" sz="2400" dirty="0">
                <a:solidFill>
                  <a:srgbClr val="000000"/>
                </a:solidFill>
              </a:rPr>
              <a:t>要理解程序运行的细节，需要理解计算机组成结构</a:t>
            </a:r>
          </a:p>
        </p:txBody>
      </p:sp>
    </p:spTree>
    <p:extLst>
      <p:ext uri="{BB962C8B-B14F-4D97-AF65-F5344CB8AC3E}">
        <p14:creationId xmlns:p14="http://schemas.microsoft.com/office/powerpoint/2010/main" val="3124254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3701734" y="735481"/>
            <a:ext cx="4338482" cy="4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87000"/>
              </a:lnSpc>
              <a:buNone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楷体_GB2312"/>
              </a:rPr>
              <a:t>第一章：计算机概述</a:t>
            </a: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4295800" y="1412776"/>
            <a:ext cx="4050449" cy="525658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47625" tIns="99900" rIns="47625" bIns="99900">
            <a:noAutofit/>
          </a:bodyPr>
          <a:lstStyle/>
          <a:p>
            <a:pPr marL="457200" indent="-45720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+mj-ea"/>
              <a:buAutoNum type="ea1JpnChsDbPeriod"/>
            </a:pPr>
            <a:r>
              <a:rPr lang="zh-CN" altLang="en-US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信息的表示</a:t>
            </a:r>
            <a:endParaRPr lang="zh-CN" altLang="en-US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+mj-ea"/>
              <a:buAutoNum type="ea1JpnChsDbPeriod"/>
            </a:pPr>
            <a:r>
              <a:rPr lang="zh-CN" altLang="en-US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程序编译与执行</a:t>
            </a:r>
            <a:endParaRPr lang="en-US" altLang="zh-CN" sz="24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+mj-ea"/>
              <a:buAutoNum type="ea1JpnChsDbPeriod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计算机层次结构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+mj-ea"/>
              <a:buAutoNum type="ea1JpnChsDb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程序执行的基本过程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+mj-ea"/>
              <a:buAutoNum type="ea1JpnChsDbPeriod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资源抽象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+mj-ea"/>
              <a:buAutoNum type="ea1JpnChsDbPeriod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计算机发展历程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3881541" y="1402184"/>
            <a:ext cx="4464708" cy="3683000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endParaRPr lang="zh-CN" altLang="en-US" b="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265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1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264" y="2563633"/>
            <a:ext cx="6048672" cy="428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52000"/>
            <a:ext cx="3943350" cy="423416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+mn-lt"/>
              </a:rPr>
              <a:t> </a:t>
            </a:r>
            <a:r>
              <a:rPr lang="en-US" altLang="zh-CN" sz="2400" i="0" dirty="0">
                <a:latin typeface="+mn-lt"/>
              </a:rPr>
              <a:t> </a:t>
            </a:r>
            <a:r>
              <a:rPr lang="zh-CN" altLang="en-US" sz="2400" i="0" dirty="0">
                <a:latin typeface="+mn-lt"/>
              </a:rPr>
              <a:t>计算机的基本组成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63352" y="836712"/>
            <a:ext cx="9577064" cy="3168352"/>
          </a:xfrm>
        </p:spPr>
        <p:txBody>
          <a:bodyPr>
            <a:normAutofit/>
          </a:bodyPr>
          <a:lstStyle/>
          <a:p>
            <a:r>
              <a:rPr lang="zh-CN" altLang="en-US" dirty="0"/>
              <a:t>计算机的功能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  Data Storage </a:t>
            </a:r>
            <a:r>
              <a:rPr lang="zh-CN" altLang="en-US" dirty="0">
                <a:solidFill>
                  <a:srgbClr val="FF0000"/>
                </a:solidFill>
              </a:rPr>
              <a:t>（存储器）</a:t>
            </a:r>
          </a:p>
          <a:p>
            <a:pPr lvl="1"/>
            <a:r>
              <a:rPr lang="zh-CN" altLang="en-US" dirty="0"/>
              <a:t>  </a:t>
            </a:r>
            <a:r>
              <a:rPr lang="en-US" altLang="zh-CN" dirty="0"/>
              <a:t>Data Movement </a:t>
            </a:r>
            <a:r>
              <a:rPr lang="zh-CN" altLang="en-US" dirty="0"/>
              <a:t>（数据通路，总线与</a:t>
            </a:r>
            <a:r>
              <a:rPr lang="en-US" altLang="zh-CN" dirty="0"/>
              <a:t>I/O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 Data Processing  (</a:t>
            </a:r>
            <a:r>
              <a:rPr lang="zh-CN" altLang="en-US" dirty="0"/>
              <a:t>运算器，计算（移动过程中实现计算</a:t>
            </a:r>
            <a:r>
              <a:rPr lang="en-US" altLang="zh-CN" dirty="0"/>
              <a:t>)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6"/>
                </a:solidFill>
              </a:rPr>
              <a:t>  </a:t>
            </a:r>
            <a:r>
              <a:rPr lang="en-US" altLang="zh-CN" dirty="0">
                <a:solidFill>
                  <a:schemeClr val="accent6"/>
                </a:solidFill>
              </a:rPr>
              <a:t>Control  </a:t>
            </a:r>
            <a:r>
              <a:rPr lang="zh-CN" altLang="en-US" dirty="0">
                <a:solidFill>
                  <a:schemeClr val="accent6"/>
                </a:solidFill>
              </a:rPr>
              <a:t>（控制器）</a:t>
            </a:r>
          </a:p>
          <a:p>
            <a:r>
              <a:rPr lang="zh-CN" altLang="en-US" dirty="0"/>
              <a:t>计算机的功能结构</a:t>
            </a:r>
          </a:p>
        </p:txBody>
      </p:sp>
      <p:pic>
        <p:nvPicPr>
          <p:cNvPr id="7170" name="Picture 2" descr="https://pics6.baidu.com/feed/faedab64034f78f027f7ddff45577253b2191cae.jpeg?token=7d84e4210a7c69500cd1d0deb82b248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12976"/>
            <a:ext cx="609600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312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52000"/>
            <a:ext cx="4511824" cy="936064"/>
          </a:xfrm>
          <a:noFill/>
          <a:ln/>
        </p:spPr>
        <p:txBody>
          <a:bodyPr>
            <a:normAutofit/>
          </a:bodyPr>
          <a:lstStyle/>
          <a:p>
            <a:r>
              <a:rPr lang="en-US" altLang="zh-CN" sz="2400" dirty="0">
                <a:latin typeface="+mn-lt"/>
              </a:rPr>
              <a:t> </a:t>
            </a:r>
            <a:r>
              <a:rPr lang="en-US" altLang="zh-CN" sz="2400" i="0" dirty="0">
                <a:latin typeface="+mn-lt"/>
              </a:rPr>
              <a:t> </a:t>
            </a:r>
            <a:r>
              <a:rPr lang="zh-CN" altLang="en-US" sz="2400" i="0" dirty="0">
                <a:latin typeface="+mn-lt"/>
              </a:rPr>
              <a:t>计算机的基本组成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11676" y="908720"/>
            <a:ext cx="8400296" cy="3357112"/>
          </a:xfrm>
          <a:noFill/>
          <a:ln/>
        </p:spPr>
        <p:txBody>
          <a:bodyPr>
            <a:noAutofit/>
          </a:bodyPr>
          <a:lstStyle/>
          <a:p>
            <a:r>
              <a:rPr lang="zh-CN" altLang="en-US" sz="2000" dirty="0">
                <a:ea typeface="黑体" panose="02010609060101010101" pitchFamily="49" charset="-122"/>
              </a:rPr>
              <a:t>运算器：实现数据处理的部件</a:t>
            </a:r>
          </a:p>
          <a:p>
            <a:pPr lvl="1"/>
            <a:r>
              <a:rPr lang="zh-CN" altLang="en-US" sz="2000" dirty="0">
                <a:ea typeface="黑体" panose="02010609060101010101" pitchFamily="49" charset="-122"/>
              </a:rPr>
              <a:t>  完成最基本的算术逻辑运算</a:t>
            </a:r>
          </a:p>
          <a:p>
            <a:pPr lvl="1"/>
            <a:r>
              <a:rPr lang="en-US" altLang="zh-CN" sz="2000" dirty="0">
                <a:ea typeface="黑体" panose="02010609060101010101" pitchFamily="49" charset="-122"/>
                <a:cs typeface="Times New Roman" pitchFamily="18" charset="0"/>
              </a:rPr>
              <a:t>  ALU (Arithmetic and Logic Unit</a:t>
            </a:r>
            <a:r>
              <a:rPr lang="en-US" altLang="zh-CN" sz="2000" dirty="0">
                <a:ea typeface="黑体" panose="02010609060101010101" pitchFamily="49" charset="-122"/>
              </a:rPr>
              <a:t>） ＋ Registers </a:t>
            </a:r>
          </a:p>
          <a:p>
            <a:pPr lvl="1"/>
            <a:r>
              <a:rPr lang="zh-CN" altLang="en-US" sz="2000" dirty="0">
                <a:ea typeface="黑体" panose="02010609060101010101" pitchFamily="49" charset="-122"/>
              </a:rPr>
              <a:t>  运算器与机器字长（字的概念）的关系</a:t>
            </a:r>
          </a:p>
          <a:p>
            <a:pPr lvl="1"/>
            <a:r>
              <a:rPr lang="zh-CN" altLang="en-US" sz="2000" dirty="0">
                <a:ea typeface="黑体" panose="02010609060101010101" pitchFamily="49" charset="-122"/>
              </a:rPr>
              <a:t>  运算器与机器性能指标：</a:t>
            </a:r>
          </a:p>
          <a:p>
            <a:pPr lvl="2"/>
            <a:r>
              <a:rPr lang="en-US" altLang="zh-CN" sz="2000" dirty="0">
                <a:ea typeface="黑体" panose="02010609060101010101" pitchFamily="49" charset="-122"/>
              </a:rPr>
              <a:t>MIPS</a:t>
            </a:r>
            <a:r>
              <a:rPr lang="zh-CN" altLang="en-US" sz="2000" dirty="0">
                <a:ea typeface="黑体" panose="02010609060101010101" pitchFamily="49" charset="-122"/>
              </a:rPr>
              <a:t>：</a:t>
            </a:r>
            <a:r>
              <a:rPr lang="en-US" altLang="zh-CN" sz="2000" dirty="0">
                <a:ea typeface="黑体" panose="02010609060101010101" pitchFamily="49" charset="-122"/>
              </a:rPr>
              <a:t>Millions of Instructions Per Second</a:t>
            </a:r>
          </a:p>
          <a:p>
            <a:r>
              <a:rPr lang="zh-CN" altLang="en-US" sz="2000" dirty="0">
                <a:ea typeface="黑体" panose="02010609060101010101" pitchFamily="49" charset="-122"/>
              </a:rPr>
              <a:t>简单运算器结构图</a:t>
            </a:r>
            <a:endParaRPr lang="en-US" altLang="zh-CN" sz="2000" dirty="0">
              <a:ea typeface="黑体" panose="02010609060101010101" pitchFamily="49" charset="-122"/>
            </a:endParaRPr>
          </a:p>
          <a:p>
            <a:pPr lvl="1"/>
            <a:r>
              <a:rPr lang="en-US" altLang="zh-CN" sz="2000" dirty="0">
                <a:ea typeface="黑体" panose="02010609060101010101" pitchFamily="49" charset="-122"/>
              </a:rPr>
              <a:t>  RISC</a:t>
            </a:r>
          </a:p>
          <a:p>
            <a:pPr lvl="1"/>
            <a:r>
              <a:rPr lang="en-US" altLang="zh-CN" sz="2000" dirty="0">
                <a:ea typeface="黑体" panose="02010609060101010101" pitchFamily="49" charset="-122"/>
              </a:rPr>
              <a:t>  CISC</a:t>
            </a:r>
            <a:endParaRPr lang="zh-CN" altLang="en-US" sz="2000" dirty="0">
              <a:ea typeface="黑体" panose="02010609060101010101" pitchFamily="49" charset="-122"/>
            </a:endParaRPr>
          </a:p>
        </p:txBody>
      </p:sp>
      <p:pic>
        <p:nvPicPr>
          <p:cNvPr id="114692" name="Picture 4" descr="ALU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 cstate="print"/>
          <a:stretch>
            <a:fillRect/>
          </a:stretch>
        </p:blipFill>
        <p:spPr>
          <a:xfrm>
            <a:off x="7032104" y="3501008"/>
            <a:ext cx="3701548" cy="3025254"/>
          </a:xfrm>
          <a:noFill/>
          <a:ln/>
        </p:spPr>
      </p:pic>
      <p:sp>
        <p:nvSpPr>
          <p:cNvPr id="5" name="文本框 4"/>
          <p:cNvSpPr txBox="1"/>
          <p:nvPr/>
        </p:nvSpPr>
        <p:spPr>
          <a:xfrm>
            <a:off x="8236496" y="1052736"/>
            <a:ext cx="3960440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4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计算在于运动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90004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4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14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14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14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14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14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14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14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114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6" dur="1000"/>
                                        <p:tgtEl>
                                          <p:spTgt spid="114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52000"/>
            <a:ext cx="3943350" cy="1179215"/>
          </a:xfrm>
          <a:noFill/>
          <a:ln/>
        </p:spPr>
        <p:txBody>
          <a:bodyPr>
            <a:normAutofit/>
          </a:bodyPr>
          <a:lstStyle/>
          <a:p>
            <a:r>
              <a:rPr lang="en-US" altLang="zh-CN" sz="2400" dirty="0">
                <a:latin typeface="+mn-lt"/>
              </a:rPr>
              <a:t> </a:t>
            </a:r>
            <a:r>
              <a:rPr lang="en-US" altLang="zh-CN" sz="2400" i="0" dirty="0">
                <a:latin typeface="+mn-lt"/>
              </a:rPr>
              <a:t> </a:t>
            </a:r>
            <a:r>
              <a:rPr lang="zh-CN" altLang="en-US" sz="2400" i="0" dirty="0">
                <a:latin typeface="+mn-lt"/>
              </a:rPr>
              <a:t>计算机的基本组成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60000" y="841607"/>
            <a:ext cx="8040256" cy="3069080"/>
          </a:xfrm>
          <a:noFill/>
          <a:ln/>
        </p:spPr>
        <p:txBody>
          <a:bodyPr>
            <a:normAutofit/>
          </a:bodyPr>
          <a:lstStyle/>
          <a:p>
            <a:r>
              <a:rPr lang="zh-CN" altLang="en-US" dirty="0"/>
              <a:t>存储器：实现数据存储的部件</a:t>
            </a:r>
          </a:p>
          <a:p>
            <a:pPr lvl="1"/>
            <a:r>
              <a:rPr lang="zh-CN" altLang="en-US" dirty="0">
                <a:latin typeface="宋体" pitchFamily="2" charset="-122"/>
              </a:rPr>
              <a:t> 保存程序和数据（二进制信息）</a:t>
            </a:r>
            <a:endParaRPr lang="en-US" altLang="zh-CN" dirty="0">
              <a:latin typeface="宋体" pitchFamily="2" charset="-122"/>
            </a:endParaRPr>
          </a:p>
          <a:p>
            <a:pPr lvl="1"/>
            <a:r>
              <a:rPr lang="zh-CN" altLang="en-US" dirty="0">
                <a:latin typeface="宋体" pitchFamily="2" charset="-122"/>
              </a:rPr>
              <a:t> 地址的概念：每一个字节单元拥有一个唯一的地址（索引） </a:t>
            </a:r>
            <a:endParaRPr lang="en-US" altLang="zh-CN" dirty="0">
              <a:latin typeface="宋体" pitchFamily="2" charset="-122"/>
            </a:endParaRPr>
          </a:p>
          <a:p>
            <a:pPr lvl="1"/>
            <a:r>
              <a:rPr lang="zh-CN" altLang="en-US" dirty="0">
                <a:latin typeface="宋体" pitchFamily="2" charset="-122"/>
              </a:rPr>
              <a:t> 存储器的工作方式：读、写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zh-CN" altLang="en-US" dirty="0">
                <a:latin typeface="宋体" pitchFamily="2" charset="-122"/>
              </a:rPr>
              <a:t> 存储单元：</a:t>
            </a:r>
            <a:r>
              <a:rPr lang="en-US" altLang="zh-CN" dirty="0">
                <a:latin typeface="Times New Roman" pitchFamily="18" charset="0"/>
              </a:rPr>
              <a:t>bit, Byte, Word</a:t>
            </a:r>
          </a:p>
          <a:p>
            <a:pPr lvl="1"/>
            <a:endParaRPr lang="zh-CN" altLang="en-US" dirty="0"/>
          </a:p>
          <a:p>
            <a:endParaRPr lang="en-US" altLang="zh-CN" dirty="0"/>
          </a:p>
          <a:p>
            <a:r>
              <a:rPr lang="zh-CN" altLang="en-US" dirty="0"/>
              <a:t>存储器结构简图</a:t>
            </a:r>
          </a:p>
        </p:txBody>
      </p:sp>
      <p:pic>
        <p:nvPicPr>
          <p:cNvPr id="94212" name="Picture 4" descr="内存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 cstate="print"/>
          <a:srcRect r="51157" b="67094"/>
          <a:stretch>
            <a:fillRect/>
          </a:stretch>
        </p:blipFill>
        <p:spPr>
          <a:xfrm>
            <a:off x="3791744" y="3382515"/>
            <a:ext cx="5184576" cy="3157610"/>
          </a:xfrm>
          <a:noFill/>
          <a:ln w="9525">
            <a:solidFill>
              <a:schemeClr val="accent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89718" y="2779695"/>
            <a:ext cx="3696092" cy="327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dirty="0"/>
              <a:t>Byte</a:t>
            </a:r>
            <a:r>
              <a:rPr lang="zh-CN" altLang="en-US" dirty="0"/>
              <a:t>、</a:t>
            </a:r>
            <a:r>
              <a:rPr lang="en-US" altLang="zh-CN" dirty="0"/>
              <a:t>KB</a:t>
            </a:r>
            <a:r>
              <a:rPr lang="zh-CN" altLang="en-US" dirty="0"/>
              <a:t>、</a:t>
            </a:r>
            <a:r>
              <a:rPr lang="en-US" altLang="zh-CN" dirty="0"/>
              <a:t>MB</a:t>
            </a:r>
            <a:r>
              <a:rPr lang="zh-CN" altLang="en-US" dirty="0"/>
              <a:t>、</a:t>
            </a:r>
            <a:r>
              <a:rPr lang="en-US" altLang="zh-CN" dirty="0"/>
              <a:t>GB</a:t>
            </a:r>
            <a:r>
              <a:rPr lang="zh-CN" altLang="en-US" dirty="0"/>
              <a:t>、</a:t>
            </a:r>
            <a:r>
              <a:rPr lang="en-US" altLang="zh-CN" dirty="0"/>
              <a:t>TB</a:t>
            </a:r>
            <a:r>
              <a:rPr lang="zh-CN" altLang="en-US" dirty="0"/>
              <a:t>、</a:t>
            </a:r>
            <a:r>
              <a:rPr lang="en-US" altLang="zh-CN" dirty="0"/>
              <a:t>PB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110098" y="2788413"/>
            <a:ext cx="540060" cy="2979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buNone/>
            </a:pPr>
            <a:r>
              <a:rPr lang="en-US" altLang="zh-CN" dirty="0"/>
              <a:t>EB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54581" y="2788413"/>
            <a:ext cx="540060" cy="327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dirty="0"/>
              <a:t>ZB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38476" y="2788413"/>
            <a:ext cx="540060" cy="327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dirty="0"/>
              <a:t>YB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5375920" y="2780408"/>
            <a:ext cx="2215671" cy="36056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buNone/>
            </a:pPr>
            <a:r>
              <a:rPr lang="en-US" altLang="zh-CN" dirty="0"/>
              <a:t>BB</a:t>
            </a:r>
            <a:r>
              <a:rPr lang="zh-CN" altLang="en-US" dirty="0"/>
              <a:t>、</a:t>
            </a:r>
            <a:r>
              <a:rPr lang="en-US" altLang="zh-CN" dirty="0"/>
              <a:t>NB</a:t>
            </a:r>
            <a:r>
              <a:rPr lang="zh-CN" altLang="en-US" dirty="0"/>
              <a:t>、</a:t>
            </a:r>
            <a:r>
              <a:rPr lang="en-US" altLang="zh-CN" dirty="0"/>
              <a:t>DB</a:t>
            </a:r>
            <a:r>
              <a:rPr lang="zh-CN" altLang="en-US" dirty="0"/>
              <a:t>、</a:t>
            </a:r>
            <a:r>
              <a:rPr lang="en-US" altLang="zh-CN" dirty="0"/>
              <a:t>CB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24714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4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4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4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4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4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4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4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4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4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4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4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4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4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4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4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1" grpId="0" build="p"/>
      <p:bldP spid="5" grpId="0"/>
      <p:bldP spid="2" grpId="0"/>
      <p:bldP spid="7" grpId="0"/>
      <p:bldP spid="8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0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944" y="3174285"/>
            <a:ext cx="5170496" cy="3655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2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52000"/>
            <a:ext cx="3943350" cy="1035199"/>
          </a:xfrm>
          <a:noFill/>
          <a:ln/>
        </p:spPr>
        <p:txBody>
          <a:bodyPr>
            <a:normAutofit/>
          </a:bodyPr>
          <a:lstStyle/>
          <a:p>
            <a:r>
              <a:rPr lang="en-US" altLang="zh-CN" sz="2400" dirty="0">
                <a:latin typeface="+mn-lt"/>
              </a:rPr>
              <a:t> </a:t>
            </a:r>
            <a:r>
              <a:rPr lang="en-US" altLang="zh-CN" sz="2400" i="0" dirty="0">
                <a:latin typeface="+mn-lt"/>
              </a:rPr>
              <a:t> </a:t>
            </a:r>
            <a:r>
              <a:rPr lang="zh-CN" altLang="en-US" sz="2400" i="0" dirty="0">
                <a:latin typeface="+mn-lt"/>
              </a:rPr>
              <a:t>计算机的基本组成</a:t>
            </a:r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769599"/>
            <a:ext cx="9217024" cy="3456384"/>
          </a:xfrm>
          <a:noFill/>
          <a:ln/>
        </p:spPr>
        <p:txBody>
          <a:bodyPr>
            <a:normAutofit/>
          </a:bodyPr>
          <a:lstStyle/>
          <a:p>
            <a:r>
              <a:rPr lang="zh-CN" altLang="en-US" dirty="0"/>
              <a:t>控制器：实现控制功能的部件</a:t>
            </a:r>
          </a:p>
          <a:p>
            <a:pPr lvl="1"/>
            <a:r>
              <a:rPr lang="zh-CN" altLang="en-US" dirty="0">
                <a:latin typeface="宋体" pitchFamily="2" charset="-122"/>
              </a:rPr>
              <a:t> 提供各部件工作所需的控制信号，控制计算机其他部件协同工作</a:t>
            </a:r>
          </a:p>
          <a:p>
            <a:pPr lvl="1"/>
            <a:r>
              <a:rPr lang="zh-CN" altLang="en-US" dirty="0">
                <a:latin typeface="宋体" pitchFamily="2" charset="-122"/>
              </a:rPr>
              <a:t> 指令部件</a:t>
            </a:r>
            <a:r>
              <a:rPr lang="en-US" altLang="zh-CN" dirty="0">
                <a:latin typeface="Times New Roman" pitchFamily="18" charset="0"/>
              </a:rPr>
              <a:t>（Instruction Register ，Instruction Decoder）</a:t>
            </a:r>
          </a:p>
          <a:p>
            <a:pPr lvl="1"/>
            <a:r>
              <a:rPr lang="zh-CN" altLang="en-US" dirty="0">
                <a:latin typeface="Times New Roman" pitchFamily="18" charset="0"/>
              </a:rPr>
              <a:t>  指令执行顺序控制（</a:t>
            </a:r>
            <a:r>
              <a:rPr lang="en-US" altLang="zh-CN" dirty="0">
                <a:latin typeface="Times New Roman" pitchFamily="18" charset="0"/>
              </a:rPr>
              <a:t>Program Counter）</a:t>
            </a:r>
          </a:p>
          <a:p>
            <a:pPr lvl="1"/>
            <a:r>
              <a:rPr lang="zh-CN" altLang="en-US" dirty="0">
                <a:latin typeface="宋体" pitchFamily="2" charset="-122"/>
              </a:rPr>
              <a:t> 时序逻辑部件</a:t>
            </a:r>
            <a:r>
              <a:rPr lang="zh-CN" altLang="en-US" dirty="0">
                <a:latin typeface="Times New Roman" pitchFamily="18" charset="0"/>
              </a:rPr>
              <a:t>（</a:t>
            </a:r>
            <a:r>
              <a:rPr lang="en-US" altLang="zh-CN" dirty="0" err="1">
                <a:latin typeface="Times New Roman" pitchFamily="18" charset="0"/>
              </a:rPr>
              <a:t>Clock，Timer</a:t>
            </a:r>
            <a:r>
              <a:rPr lang="en-US" altLang="zh-CN" dirty="0">
                <a:latin typeface="Times New Roman" pitchFamily="18" charset="0"/>
              </a:rPr>
              <a:t> ，Sequencing Logic）</a:t>
            </a:r>
          </a:p>
          <a:p>
            <a:pPr lvl="1"/>
            <a:r>
              <a:rPr lang="zh-CN" altLang="en-US" dirty="0">
                <a:latin typeface="宋体" pitchFamily="2" charset="-122"/>
              </a:rPr>
              <a:t> 控制信号生成部件（</a:t>
            </a:r>
            <a:r>
              <a:rPr lang="en-US" altLang="zh-CN" dirty="0">
                <a:latin typeface="Times New Roman" pitchFamily="18" charset="0"/>
              </a:rPr>
              <a:t>Control Signal Generator or Control Memory</a:t>
            </a:r>
            <a:r>
              <a:rPr lang="en-US" altLang="zh-CN" dirty="0">
                <a:latin typeface="宋体" pitchFamily="2" charset="-122"/>
              </a:rPr>
              <a:t>） </a:t>
            </a:r>
            <a:endParaRPr lang="zh-CN" altLang="en-US" dirty="0"/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  Datapath </a:t>
            </a:r>
            <a:r>
              <a:rPr lang="zh-CN" altLang="en-US" dirty="0">
                <a:solidFill>
                  <a:srgbClr val="FF0000"/>
                </a:solidFill>
              </a:rPr>
              <a:t>＋</a:t>
            </a:r>
            <a:r>
              <a:rPr lang="en-US" altLang="zh-CN" dirty="0">
                <a:solidFill>
                  <a:srgbClr val="FF0000"/>
                </a:solidFill>
              </a:rPr>
              <a:t>Control </a:t>
            </a:r>
            <a:r>
              <a:rPr lang="zh-CN" altLang="en-US" dirty="0">
                <a:solidFill>
                  <a:srgbClr val="FF0000"/>
                </a:solidFill>
              </a:rPr>
              <a:t>＝</a:t>
            </a:r>
            <a:r>
              <a:rPr lang="en-US" altLang="zh-CN" dirty="0" err="1">
                <a:solidFill>
                  <a:srgbClr val="FF0000"/>
                </a:solidFill>
              </a:rPr>
              <a:t>CPU（Central</a:t>
            </a:r>
            <a:r>
              <a:rPr lang="en-US" altLang="zh-CN" dirty="0">
                <a:solidFill>
                  <a:srgbClr val="FF0000"/>
                </a:solidFill>
              </a:rPr>
              <a:t> Process </a:t>
            </a:r>
            <a:r>
              <a:rPr lang="en-US" altLang="zh-CN" dirty="0" err="1">
                <a:solidFill>
                  <a:srgbClr val="FF0000"/>
                </a:solidFill>
              </a:rPr>
              <a:t>Unit）or</a:t>
            </a:r>
            <a:r>
              <a:rPr lang="en-US" altLang="zh-CN" dirty="0">
                <a:solidFill>
                  <a:srgbClr val="FF0000"/>
                </a:solidFill>
              </a:rPr>
              <a:t> Processor</a:t>
            </a:r>
          </a:p>
          <a:p>
            <a:r>
              <a:rPr lang="zh-CN" altLang="en-US" dirty="0"/>
              <a:t>控制器结构简图</a:t>
            </a:r>
          </a:p>
        </p:txBody>
      </p:sp>
      <p:pic>
        <p:nvPicPr>
          <p:cNvPr id="140292" name="Picture 4" descr="Control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909019" y="3711912"/>
            <a:ext cx="3034331" cy="2675987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89761167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52000"/>
            <a:ext cx="3943350" cy="1179215"/>
          </a:xfrm>
          <a:noFill/>
          <a:ln/>
        </p:spPr>
        <p:txBody>
          <a:bodyPr>
            <a:normAutofit/>
          </a:bodyPr>
          <a:lstStyle/>
          <a:p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en-US" altLang="zh-CN" sz="2400" i="0" dirty="0">
                <a:latin typeface="+mn-ea"/>
                <a:ea typeface="+mn-ea"/>
              </a:rPr>
              <a:t> </a:t>
            </a:r>
            <a:r>
              <a:rPr lang="zh-CN" altLang="en-US" sz="2400" i="0" dirty="0">
                <a:latin typeface="+mn-ea"/>
                <a:ea typeface="+mn-ea"/>
              </a:rPr>
              <a:t>计算机的基本组成</a:t>
            </a:r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841607"/>
            <a:ext cx="8400256" cy="2610792"/>
          </a:xfrm>
          <a:noFill/>
          <a:ln/>
        </p:spPr>
        <p:txBody>
          <a:bodyPr>
            <a:normAutofit/>
          </a:bodyPr>
          <a:lstStyle/>
          <a:p>
            <a:r>
              <a:rPr lang="zh-CN" altLang="en-US" dirty="0"/>
              <a:t>输入输出：实现数据交换的部件</a:t>
            </a:r>
          </a:p>
          <a:p>
            <a:pPr lvl="1"/>
            <a:r>
              <a:rPr lang="zh-CN" altLang="en-US" dirty="0">
                <a:latin typeface="宋体" pitchFamily="2" charset="-122"/>
              </a:rPr>
              <a:t> 实现计算机内部与外界（其他系统或人类）的信息交换</a:t>
            </a:r>
          </a:p>
          <a:p>
            <a:pPr lvl="1"/>
            <a:r>
              <a:rPr lang="zh-CN" altLang="en-US" dirty="0">
                <a:latin typeface="宋体" pitchFamily="2" charset="-122"/>
              </a:rPr>
              <a:t> 实现数据交换的设备：输入设备、输出设备</a:t>
            </a:r>
          </a:p>
          <a:p>
            <a:pPr lvl="1"/>
            <a:r>
              <a:rPr lang="zh-CN" altLang="en-US" dirty="0">
                <a:latin typeface="宋体" pitchFamily="2" charset="-122"/>
              </a:rPr>
              <a:t> 接口标准与接口部件</a:t>
            </a:r>
            <a:endParaRPr lang="en-US" altLang="zh-CN" dirty="0">
              <a:latin typeface="宋体" pitchFamily="2" charset="-122"/>
            </a:endParaRPr>
          </a:p>
          <a:p>
            <a:pPr lvl="1"/>
            <a:endParaRPr lang="zh-CN" altLang="en-US" dirty="0">
              <a:latin typeface="宋体" pitchFamily="2" charset="-122"/>
            </a:endParaRPr>
          </a:p>
          <a:p>
            <a:r>
              <a:rPr lang="zh-CN" altLang="en-US" dirty="0"/>
              <a:t>计算机整体结构简图</a:t>
            </a:r>
          </a:p>
        </p:txBody>
      </p:sp>
      <p:pic>
        <p:nvPicPr>
          <p:cNvPr id="142340" name="Picture 4" descr="BUS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999656" y="3212976"/>
            <a:ext cx="7856922" cy="3339126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9506948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2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2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42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14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14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1000"/>
                                        <p:tgtEl>
                                          <p:spTgt spid="14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1" dur="1000"/>
                                        <p:tgtEl>
                                          <p:spTgt spid="14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23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2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2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39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52000"/>
            <a:ext cx="7010400" cy="1469234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+mn-lt"/>
              </a:rPr>
              <a:t>  </a:t>
            </a:r>
            <a:r>
              <a:rPr lang="zh-CN" altLang="en-US" sz="2400" dirty="0">
                <a:latin typeface="+mn-lt"/>
              </a:rPr>
              <a:t>计算机系统层次结构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78007" y="870332"/>
            <a:ext cx="7299292" cy="2847872"/>
          </a:xfrm>
        </p:spPr>
        <p:txBody>
          <a:bodyPr>
            <a:normAutofit/>
          </a:bodyPr>
          <a:lstStyle/>
          <a:p>
            <a:r>
              <a:rPr lang="zh-CN" altLang="en-US" dirty="0"/>
              <a:t>计算机的层次结构的演变</a:t>
            </a:r>
          </a:p>
        </p:txBody>
      </p:sp>
      <p:sp>
        <p:nvSpPr>
          <p:cNvPr id="130063" name="Rectangle 15"/>
          <p:cNvSpPr>
            <a:spLocks noChangeArrowheads="1"/>
          </p:cNvSpPr>
          <p:nvPr/>
        </p:nvSpPr>
        <p:spPr bwMode="auto">
          <a:xfrm>
            <a:off x="6088859" y="3791841"/>
            <a:ext cx="278923" cy="35540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47625" tIns="72900" rIns="47625" bIns="45900" anchor="ctr">
            <a:spAutoFit/>
          </a:bodyPr>
          <a:lstStyle/>
          <a:p>
            <a:endParaRPr lang="zh-CN" altLang="en-US"/>
          </a:p>
        </p:txBody>
      </p:sp>
      <p:sp>
        <p:nvSpPr>
          <p:cNvPr id="130064" name="Rectangle 16"/>
          <p:cNvSpPr>
            <a:spLocks noChangeArrowheads="1"/>
          </p:cNvSpPr>
          <p:nvPr/>
        </p:nvSpPr>
        <p:spPr bwMode="auto">
          <a:xfrm>
            <a:off x="6510969" y="5537422"/>
            <a:ext cx="2095225" cy="701658"/>
          </a:xfrm>
          <a:prstGeom prst="rect">
            <a:avLst/>
          </a:prstGeom>
          <a:noFill/>
          <a:ln w="28575" algn="ctr">
            <a:solidFill>
              <a:srgbClr val="05AD01"/>
            </a:solidFill>
            <a:miter lim="800000"/>
            <a:headEnd/>
            <a:tailEnd/>
          </a:ln>
          <a:effectLst/>
        </p:spPr>
        <p:txBody>
          <a:bodyPr wrap="square" lIns="47625" tIns="72900" rIns="47625" bIns="45900" anchor="ctr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zh-CN" altLang="en-US" b="0" dirty="0"/>
              <a:t>实际机器</a:t>
            </a:r>
            <a:r>
              <a:rPr lang="en-US" altLang="zh-CN" b="0" dirty="0"/>
              <a:t>M1</a:t>
            </a:r>
          </a:p>
          <a:p>
            <a:pPr algn="ctr">
              <a:buFont typeface="Wingdings" pitchFamily="2" charset="2"/>
              <a:buNone/>
            </a:pPr>
            <a:r>
              <a:rPr lang="zh-CN" altLang="en-US" b="0" dirty="0"/>
              <a:t>（机器语言程序）</a:t>
            </a:r>
          </a:p>
        </p:txBody>
      </p:sp>
      <p:grpSp>
        <p:nvGrpSpPr>
          <p:cNvPr id="130080" name="Group 32"/>
          <p:cNvGrpSpPr>
            <a:grpSpLocks/>
          </p:cNvGrpSpPr>
          <p:nvPr/>
        </p:nvGrpSpPr>
        <p:grpSpPr bwMode="auto">
          <a:xfrm>
            <a:off x="2901554" y="5354758"/>
            <a:ext cx="2652713" cy="1301353"/>
            <a:chOff x="199" y="3232"/>
            <a:chExt cx="2228" cy="1093"/>
          </a:xfrm>
        </p:grpSpPr>
        <p:graphicFrame>
          <p:nvGraphicFramePr>
            <p:cNvPr id="130057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37337696"/>
                </p:ext>
              </p:extLst>
            </p:nvPr>
          </p:nvGraphicFramePr>
          <p:xfrm>
            <a:off x="1155" y="3232"/>
            <a:ext cx="1272" cy="10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1" name="位图图像" r:id="rId3" imgW="1209524" imgH="1190476" progId="PBrush">
                    <p:embed/>
                  </p:oleObj>
                </mc:Choice>
                <mc:Fallback>
                  <p:oleObj name="位图图像" r:id="rId3" imgW="1209524" imgH="1190476" progId="PBrush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5" y="3232"/>
                          <a:ext cx="1272" cy="10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0065" name="Text Box 17"/>
            <p:cNvSpPr txBox="1">
              <a:spLocks noChangeArrowheads="1"/>
            </p:cNvSpPr>
            <p:nvPr/>
          </p:nvSpPr>
          <p:spPr bwMode="auto">
            <a:xfrm>
              <a:off x="199" y="3608"/>
              <a:ext cx="889" cy="29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square" lIns="47625" tIns="72900" rIns="47625" bIns="45900">
              <a:spAutoFit/>
            </a:bodyPr>
            <a:lstStyle/>
            <a:p>
              <a:pPr marL="501254" indent="-501254">
                <a:spcBef>
                  <a:spcPct val="50000"/>
                </a:spcBef>
                <a:buNone/>
              </a:pPr>
              <a:r>
                <a:rPr lang="zh-CN" altLang="en-US" dirty="0">
                  <a:solidFill>
                    <a:schemeClr val="accent1"/>
                  </a:solidFill>
                  <a:latin typeface="宋体" pitchFamily="2" charset="-122"/>
                </a:rPr>
                <a:t>机器语言</a:t>
              </a:r>
            </a:p>
          </p:txBody>
        </p:sp>
      </p:grpSp>
      <p:sp>
        <p:nvSpPr>
          <p:cNvPr id="130066" name="AutoShape 18"/>
          <p:cNvSpPr>
            <a:spLocks noChangeArrowheads="1"/>
          </p:cNvSpPr>
          <p:nvPr/>
        </p:nvSpPr>
        <p:spPr bwMode="auto">
          <a:xfrm>
            <a:off x="5632655" y="5517232"/>
            <a:ext cx="554069" cy="706006"/>
          </a:xfrm>
          <a:prstGeom prst="rightArrow">
            <a:avLst>
              <a:gd name="adj1" fmla="val 50000"/>
              <a:gd name="adj2" fmla="val 104956"/>
            </a:avLst>
          </a:prstGeom>
          <a:solidFill>
            <a:srgbClr val="535CA1"/>
          </a:solidFill>
          <a:ln w="12700" algn="ctr">
            <a:solidFill>
              <a:srgbClr val="05AD01"/>
            </a:solidFill>
            <a:miter lim="800000"/>
            <a:headEnd/>
            <a:tailEnd/>
          </a:ln>
          <a:effectLst/>
        </p:spPr>
        <p:txBody>
          <a:bodyPr wrap="square" lIns="47625" tIns="72900" rIns="47625" bIns="45900" anchor="ctr">
            <a:spAutoFit/>
          </a:bodyPr>
          <a:lstStyle/>
          <a:p>
            <a:endParaRPr lang="zh-CN" altLang="en-US"/>
          </a:p>
        </p:txBody>
      </p:sp>
      <p:sp>
        <p:nvSpPr>
          <p:cNvPr id="130069" name="AutoShape 21"/>
          <p:cNvSpPr>
            <a:spLocks noChangeArrowheads="1"/>
          </p:cNvSpPr>
          <p:nvPr/>
        </p:nvSpPr>
        <p:spPr bwMode="auto">
          <a:xfrm>
            <a:off x="5674251" y="3588311"/>
            <a:ext cx="554069" cy="706006"/>
          </a:xfrm>
          <a:prstGeom prst="rightArrow">
            <a:avLst>
              <a:gd name="adj1" fmla="val 50000"/>
              <a:gd name="adj2" fmla="val 104956"/>
            </a:avLst>
          </a:prstGeom>
          <a:solidFill>
            <a:srgbClr val="535CA1"/>
          </a:solidFill>
          <a:ln w="12700" algn="ctr">
            <a:solidFill>
              <a:srgbClr val="05AD01"/>
            </a:solidFill>
            <a:miter lim="800000"/>
            <a:headEnd/>
            <a:tailEnd/>
          </a:ln>
          <a:effectLst/>
        </p:spPr>
        <p:txBody>
          <a:bodyPr wrap="square" lIns="47625" tIns="72900" rIns="47625" bIns="45900" anchor="ctr">
            <a:spAutoFit/>
          </a:bodyPr>
          <a:lstStyle/>
          <a:p>
            <a:endParaRPr lang="zh-CN" altLang="en-US"/>
          </a:p>
        </p:txBody>
      </p:sp>
      <p:sp>
        <p:nvSpPr>
          <p:cNvPr id="130074" name="AutoShape 26"/>
          <p:cNvSpPr>
            <a:spLocks noChangeArrowheads="1"/>
          </p:cNvSpPr>
          <p:nvPr/>
        </p:nvSpPr>
        <p:spPr bwMode="auto">
          <a:xfrm>
            <a:off x="5943837" y="1990617"/>
            <a:ext cx="485775" cy="706006"/>
          </a:xfrm>
          <a:prstGeom prst="rightArrow">
            <a:avLst>
              <a:gd name="adj1" fmla="val 50000"/>
              <a:gd name="adj2" fmla="val 44934"/>
            </a:avLst>
          </a:prstGeom>
          <a:solidFill>
            <a:srgbClr val="535CA1"/>
          </a:solidFill>
          <a:ln w="12700" algn="ctr">
            <a:solidFill>
              <a:srgbClr val="05AD01"/>
            </a:solidFill>
            <a:miter lim="800000"/>
            <a:headEnd/>
            <a:tailEnd/>
          </a:ln>
          <a:effectLst/>
        </p:spPr>
        <p:txBody>
          <a:bodyPr wrap="square" lIns="47625" tIns="72900" rIns="47625" bIns="45900" anchor="ctr">
            <a:spAutoFit/>
          </a:bodyPr>
          <a:lstStyle/>
          <a:p>
            <a:endParaRPr lang="zh-CN" altLang="en-US"/>
          </a:p>
        </p:txBody>
      </p:sp>
      <p:grpSp>
        <p:nvGrpSpPr>
          <p:cNvPr id="130081" name="Group 33"/>
          <p:cNvGrpSpPr>
            <a:grpSpLocks/>
          </p:cNvGrpSpPr>
          <p:nvPr/>
        </p:nvGrpSpPr>
        <p:grpSpPr bwMode="auto">
          <a:xfrm>
            <a:off x="2901554" y="3494485"/>
            <a:ext cx="2672954" cy="1697830"/>
            <a:chOff x="197" y="2351"/>
            <a:chExt cx="2245" cy="1426"/>
          </a:xfrm>
        </p:grpSpPr>
        <p:pic>
          <p:nvPicPr>
            <p:cNvPr id="130067" name="Picture 19" descr="masm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170" y="2351"/>
              <a:ext cx="1272" cy="1035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30072" name="Text Box 24"/>
            <p:cNvSpPr txBox="1">
              <a:spLocks noChangeArrowheads="1"/>
            </p:cNvSpPr>
            <p:nvPr/>
          </p:nvSpPr>
          <p:spPr bwMode="auto">
            <a:xfrm>
              <a:off x="197" y="2694"/>
              <a:ext cx="889" cy="29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square" lIns="47625" tIns="72900" rIns="47625" bIns="45900">
              <a:spAutoFit/>
            </a:bodyPr>
            <a:lstStyle/>
            <a:p>
              <a:pPr marL="501254" indent="-501254">
                <a:spcBef>
                  <a:spcPct val="50000"/>
                </a:spcBef>
                <a:buNone/>
              </a:pPr>
              <a:r>
                <a:rPr lang="zh-CN" altLang="en-US" dirty="0">
                  <a:solidFill>
                    <a:schemeClr val="accent1"/>
                  </a:solidFill>
                  <a:latin typeface="宋体" pitchFamily="2" charset="-122"/>
                </a:rPr>
                <a:t>汇编语言</a:t>
              </a:r>
            </a:p>
          </p:txBody>
        </p:sp>
        <p:sp>
          <p:nvSpPr>
            <p:cNvPr id="130076" name="AutoShape 28"/>
            <p:cNvSpPr>
              <a:spLocks noChangeArrowheads="1"/>
            </p:cNvSpPr>
            <p:nvPr/>
          </p:nvSpPr>
          <p:spPr bwMode="auto">
            <a:xfrm>
              <a:off x="1655" y="3453"/>
              <a:ext cx="227" cy="324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FFFF17"/>
            </a:solidFill>
            <a:ln w="12700" algn="ctr">
              <a:solidFill>
                <a:srgbClr val="001ADC"/>
              </a:solidFill>
              <a:miter lim="800000"/>
              <a:headEnd/>
              <a:tailEnd/>
            </a:ln>
            <a:effectLst/>
          </p:spPr>
          <p:txBody>
            <a:bodyPr lIns="47625" tIns="72900" rIns="47625" bIns="45900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30083" name="Group 35"/>
          <p:cNvGrpSpPr>
            <a:grpSpLocks/>
          </p:cNvGrpSpPr>
          <p:nvPr/>
        </p:nvGrpSpPr>
        <p:grpSpPr bwMode="auto">
          <a:xfrm>
            <a:off x="2383633" y="1583970"/>
            <a:ext cx="3488531" cy="1841898"/>
            <a:chOff x="-238" y="804"/>
            <a:chExt cx="2930" cy="1547"/>
          </a:xfrm>
        </p:grpSpPr>
        <p:pic>
          <p:nvPicPr>
            <p:cNvPr id="130073" name="Picture 25" descr="C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84" y="804"/>
              <a:ext cx="2008" cy="1190"/>
            </a:xfrm>
            <a:prstGeom prst="rect">
              <a:avLst/>
            </a:prstGeom>
            <a:noFill/>
          </p:spPr>
        </p:pic>
        <p:sp>
          <p:nvSpPr>
            <p:cNvPr id="130075" name="Text Box 27"/>
            <p:cNvSpPr txBox="1">
              <a:spLocks noChangeArrowheads="1"/>
            </p:cNvSpPr>
            <p:nvPr/>
          </p:nvSpPr>
          <p:spPr bwMode="auto">
            <a:xfrm>
              <a:off x="-238" y="1286"/>
              <a:ext cx="922" cy="29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square" lIns="47625" tIns="72900" rIns="47625" bIns="45900">
              <a:spAutoFit/>
            </a:bodyPr>
            <a:lstStyle/>
            <a:p>
              <a:pPr marL="501254" indent="-501254">
                <a:spcBef>
                  <a:spcPct val="50000"/>
                </a:spcBef>
                <a:buNone/>
              </a:pPr>
              <a:r>
                <a:rPr lang="zh-CN" altLang="en-US" dirty="0">
                  <a:solidFill>
                    <a:schemeClr val="accent1"/>
                  </a:solidFill>
                  <a:latin typeface="宋体" pitchFamily="2" charset="-122"/>
                </a:rPr>
                <a:t>高级语言</a:t>
              </a:r>
            </a:p>
          </p:txBody>
        </p:sp>
        <p:sp>
          <p:nvSpPr>
            <p:cNvPr id="130077" name="AutoShape 29"/>
            <p:cNvSpPr>
              <a:spLocks noChangeArrowheads="1"/>
            </p:cNvSpPr>
            <p:nvPr/>
          </p:nvSpPr>
          <p:spPr bwMode="auto">
            <a:xfrm>
              <a:off x="1655" y="2015"/>
              <a:ext cx="227" cy="336"/>
            </a:xfrm>
            <a:prstGeom prst="downArrow">
              <a:avLst>
                <a:gd name="adj1" fmla="val 50000"/>
                <a:gd name="adj2" fmla="val 34912"/>
              </a:avLst>
            </a:prstGeom>
            <a:solidFill>
              <a:srgbClr val="FFFF17"/>
            </a:solidFill>
            <a:ln w="12700" algn="ctr">
              <a:solidFill>
                <a:srgbClr val="001ADC"/>
              </a:solidFill>
              <a:miter lim="800000"/>
              <a:headEnd/>
              <a:tailEnd/>
            </a:ln>
            <a:effectLst/>
          </p:spPr>
          <p:txBody>
            <a:bodyPr lIns="47625" tIns="72900" rIns="47625" bIns="45900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30084" name="Group 36"/>
          <p:cNvGrpSpPr>
            <a:grpSpLocks/>
          </p:cNvGrpSpPr>
          <p:nvPr/>
        </p:nvGrpSpPr>
        <p:grpSpPr bwMode="auto">
          <a:xfrm>
            <a:off x="6529390" y="1940722"/>
            <a:ext cx="2103834" cy="1410892"/>
            <a:chOff x="3244" y="1046"/>
            <a:chExt cx="1767" cy="1185"/>
          </a:xfrm>
        </p:grpSpPr>
        <p:sp>
          <p:nvSpPr>
            <p:cNvPr id="130071" name="Rectangle 23"/>
            <p:cNvSpPr>
              <a:spLocks noChangeArrowheads="1"/>
            </p:cNvSpPr>
            <p:nvPr/>
          </p:nvSpPr>
          <p:spPr bwMode="auto">
            <a:xfrm>
              <a:off x="3244" y="1046"/>
              <a:ext cx="1767" cy="593"/>
            </a:xfrm>
            <a:prstGeom prst="rect">
              <a:avLst/>
            </a:prstGeom>
            <a:noFill/>
            <a:ln w="28575" algn="ctr">
              <a:solidFill>
                <a:srgbClr val="05AD01"/>
              </a:solidFill>
              <a:miter lim="800000"/>
              <a:headEnd/>
              <a:tailEnd/>
            </a:ln>
            <a:effectLst/>
          </p:spPr>
          <p:txBody>
            <a:bodyPr wrap="square" lIns="47625" tIns="72900" rIns="47625" bIns="45900" anchor="ctr">
              <a:spAutoFit/>
            </a:bodyPr>
            <a:lstStyle/>
            <a:p>
              <a:pPr algn="ctr">
                <a:buFont typeface="Wingdings" pitchFamily="2" charset="2"/>
                <a:buNone/>
              </a:pPr>
              <a:r>
                <a:rPr lang="zh-CN" altLang="en-US" b="0" dirty="0"/>
                <a:t>虚拟机器</a:t>
              </a:r>
              <a:r>
                <a:rPr lang="en-US" altLang="zh-CN" b="0" dirty="0"/>
                <a:t>M3</a:t>
              </a:r>
            </a:p>
            <a:p>
              <a:pPr algn="ctr">
                <a:buFont typeface="Wingdings" pitchFamily="2" charset="2"/>
                <a:buNone/>
              </a:pPr>
              <a:r>
                <a:rPr lang="zh-CN" altLang="en-US" b="0" dirty="0"/>
                <a:t>（高级语言程序）</a:t>
              </a:r>
            </a:p>
          </p:txBody>
        </p:sp>
        <p:sp>
          <p:nvSpPr>
            <p:cNvPr id="130078" name="AutoShape 30"/>
            <p:cNvSpPr>
              <a:spLocks noChangeArrowheads="1"/>
            </p:cNvSpPr>
            <p:nvPr/>
          </p:nvSpPr>
          <p:spPr bwMode="auto">
            <a:xfrm>
              <a:off x="3966" y="1872"/>
              <a:ext cx="227" cy="359"/>
            </a:xfrm>
            <a:prstGeom prst="downArrow">
              <a:avLst>
                <a:gd name="adj1" fmla="val 50000"/>
                <a:gd name="adj2" fmla="val 54956"/>
              </a:avLst>
            </a:prstGeom>
            <a:solidFill>
              <a:schemeClr val="hlink"/>
            </a:solidFill>
            <a:ln w="12700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lIns="47625" tIns="72900" rIns="47625" bIns="45900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30082" name="Group 34"/>
          <p:cNvGrpSpPr>
            <a:grpSpLocks/>
          </p:cNvGrpSpPr>
          <p:nvPr/>
        </p:nvGrpSpPr>
        <p:grpSpPr bwMode="auto">
          <a:xfrm>
            <a:off x="6529550" y="3588926"/>
            <a:ext cx="2095499" cy="1488283"/>
            <a:chOff x="3237" y="2378"/>
            <a:chExt cx="1760" cy="1250"/>
          </a:xfrm>
        </p:grpSpPr>
        <p:sp>
          <p:nvSpPr>
            <p:cNvPr id="130068" name="Rectangle 20"/>
            <p:cNvSpPr>
              <a:spLocks noChangeArrowheads="1"/>
            </p:cNvSpPr>
            <p:nvPr/>
          </p:nvSpPr>
          <p:spPr bwMode="auto">
            <a:xfrm>
              <a:off x="3237" y="2378"/>
              <a:ext cx="1760" cy="589"/>
            </a:xfrm>
            <a:prstGeom prst="rect">
              <a:avLst/>
            </a:prstGeom>
            <a:noFill/>
            <a:ln w="28575" algn="ctr">
              <a:solidFill>
                <a:srgbClr val="05AD01"/>
              </a:solidFill>
              <a:miter lim="800000"/>
              <a:headEnd/>
              <a:tailEnd/>
            </a:ln>
            <a:effectLst/>
          </p:spPr>
          <p:txBody>
            <a:bodyPr wrap="square" lIns="47625" tIns="72900" rIns="47625" bIns="45900" anchor="ctr">
              <a:spAutoFit/>
            </a:bodyPr>
            <a:lstStyle/>
            <a:p>
              <a:pPr algn="ctr">
                <a:buFont typeface="Wingdings" pitchFamily="2" charset="2"/>
                <a:buNone/>
              </a:pPr>
              <a:r>
                <a:rPr lang="zh-CN" altLang="en-US" b="0" dirty="0"/>
                <a:t>虚拟机器</a:t>
              </a:r>
              <a:r>
                <a:rPr lang="en-US" altLang="zh-CN" b="0" dirty="0"/>
                <a:t>M2</a:t>
              </a:r>
            </a:p>
            <a:p>
              <a:pPr algn="ctr">
                <a:buFont typeface="Wingdings" pitchFamily="2" charset="2"/>
                <a:buNone/>
              </a:pPr>
              <a:r>
                <a:rPr lang="zh-CN" altLang="en-US" b="0" dirty="0"/>
                <a:t>（汇编语言程序）</a:t>
              </a:r>
            </a:p>
          </p:txBody>
        </p:sp>
        <p:sp>
          <p:nvSpPr>
            <p:cNvPr id="130079" name="AutoShape 31"/>
            <p:cNvSpPr>
              <a:spLocks noChangeArrowheads="1"/>
            </p:cNvSpPr>
            <p:nvPr/>
          </p:nvSpPr>
          <p:spPr bwMode="auto">
            <a:xfrm>
              <a:off x="3965" y="3269"/>
              <a:ext cx="227" cy="359"/>
            </a:xfrm>
            <a:prstGeom prst="downArrow">
              <a:avLst>
                <a:gd name="adj1" fmla="val 50000"/>
                <a:gd name="adj2" fmla="val 54956"/>
              </a:avLst>
            </a:prstGeom>
            <a:solidFill>
              <a:schemeClr val="hlink"/>
            </a:solidFill>
            <a:ln w="12700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lIns="47625" tIns="72900" rIns="47625" bIns="45900" anchor="ctr">
              <a:sp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4393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3701734" y="735481"/>
            <a:ext cx="4338482" cy="4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87000"/>
              </a:lnSpc>
              <a:buNone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楷体_GB2312"/>
              </a:rPr>
              <a:t>第一章：计算机概述</a:t>
            </a: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4295800" y="1412776"/>
            <a:ext cx="4050449" cy="525658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47625" tIns="99900" rIns="47625" bIns="99900">
            <a:noAutofit/>
          </a:bodyPr>
          <a:lstStyle/>
          <a:p>
            <a:pPr marL="457200" indent="-45720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+mj-ea"/>
              <a:buAutoNum type="ea1JpnChsDb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信息的表示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+mj-ea"/>
              <a:buAutoNum type="ea1JpnChsDb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程序编译与执行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+mj-ea"/>
              <a:buAutoNum type="ea1JpnChsDbPeriod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计算机层次结构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+mj-ea"/>
              <a:buAutoNum type="ea1JpnChsDb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程序执行的基本过程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+mj-ea"/>
              <a:buAutoNum type="ea1JpnChsDbPeriod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资源抽象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+mj-ea"/>
              <a:buAutoNum type="ea1JpnChsDbPeriod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计算机发展历程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3881541" y="1402184"/>
            <a:ext cx="4464708" cy="3683000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endParaRPr lang="zh-CN" altLang="en-US" b="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966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99" name="Picture 1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132" y="4095177"/>
            <a:ext cx="1379036" cy="1154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604" name="Picture 2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831" y="5373216"/>
            <a:ext cx="1560361" cy="82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676" name="Rectangle 18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182892" y="2036938"/>
            <a:ext cx="2886075" cy="673100"/>
          </a:xfrm>
          <a:noFill/>
        </p:spPr>
        <p:txBody>
          <a:bodyPr>
            <a:noAutofit/>
          </a:bodyPr>
          <a:lstStyle/>
          <a:p>
            <a:pPr marL="0" indent="0">
              <a:spcBef>
                <a:spcPct val="0"/>
              </a:spcBef>
              <a:buNone/>
              <a:tabLst>
                <a:tab pos="800100" algn="l"/>
              </a:tabLst>
            </a:pPr>
            <a:r>
              <a:rPr lang="en-US" sz="1050" dirty="0" err="1">
                <a:solidFill>
                  <a:srgbClr val="4BACC6"/>
                </a:solidFill>
                <a:latin typeface="Arial" pitchFamily="34" charset="0"/>
                <a:ea typeface="宋体" pitchFamily="2" charset="-122"/>
              </a:rPr>
              <a:t>Lw</a:t>
            </a:r>
            <a:r>
              <a:rPr lang="en-US" sz="1050" dirty="0">
                <a:solidFill>
                  <a:srgbClr val="4BACC6"/>
                </a:solidFill>
                <a:latin typeface="Arial" pitchFamily="34" charset="0"/>
                <a:ea typeface="宋体" pitchFamily="2" charset="-122"/>
              </a:rPr>
              <a:t>    $t0, 0($2)</a:t>
            </a:r>
          </a:p>
          <a:p>
            <a:pPr marL="0" indent="0">
              <a:spcBef>
                <a:spcPct val="0"/>
              </a:spcBef>
              <a:buNone/>
              <a:tabLst>
                <a:tab pos="800100" algn="l"/>
              </a:tabLst>
            </a:pPr>
            <a:r>
              <a:rPr lang="en-US" sz="1050" dirty="0" err="1">
                <a:solidFill>
                  <a:srgbClr val="4BACC6"/>
                </a:solidFill>
                <a:latin typeface="Arial" pitchFamily="34" charset="0"/>
                <a:ea typeface="宋体" pitchFamily="2" charset="-122"/>
              </a:rPr>
              <a:t>Lw</a:t>
            </a:r>
            <a:r>
              <a:rPr lang="en-US" sz="1050" dirty="0">
                <a:solidFill>
                  <a:srgbClr val="4BACC6"/>
                </a:solidFill>
                <a:latin typeface="Arial" pitchFamily="34" charset="0"/>
                <a:ea typeface="宋体" pitchFamily="2" charset="-122"/>
              </a:rPr>
              <a:t>    $t1, 4($2)</a:t>
            </a:r>
          </a:p>
          <a:p>
            <a:pPr marL="0" indent="0">
              <a:spcBef>
                <a:spcPct val="0"/>
              </a:spcBef>
              <a:buNone/>
              <a:tabLst>
                <a:tab pos="800100" algn="l"/>
              </a:tabLst>
            </a:pPr>
            <a:r>
              <a:rPr lang="en-US" sz="1050" dirty="0" err="1">
                <a:solidFill>
                  <a:srgbClr val="4BACC6"/>
                </a:solidFill>
                <a:latin typeface="Arial" pitchFamily="34" charset="0"/>
                <a:ea typeface="宋体" pitchFamily="2" charset="-122"/>
              </a:rPr>
              <a:t>Sw</a:t>
            </a:r>
            <a:r>
              <a:rPr lang="en-US" sz="1050" dirty="0">
                <a:solidFill>
                  <a:srgbClr val="4BACC6"/>
                </a:solidFill>
                <a:latin typeface="Arial" pitchFamily="34" charset="0"/>
                <a:ea typeface="宋体" pitchFamily="2" charset="-122"/>
              </a:rPr>
              <a:t>   $t1, 0($2)</a:t>
            </a:r>
          </a:p>
          <a:p>
            <a:pPr marL="0" indent="0">
              <a:spcBef>
                <a:spcPct val="0"/>
              </a:spcBef>
              <a:buNone/>
              <a:tabLst>
                <a:tab pos="800100" algn="l"/>
              </a:tabLst>
            </a:pPr>
            <a:r>
              <a:rPr lang="en-US" sz="1050" dirty="0" err="1">
                <a:solidFill>
                  <a:srgbClr val="4BACC6"/>
                </a:solidFill>
                <a:latin typeface="Arial" pitchFamily="34" charset="0"/>
                <a:ea typeface="宋体" pitchFamily="2" charset="-122"/>
              </a:rPr>
              <a:t>Sw</a:t>
            </a:r>
            <a:r>
              <a:rPr lang="en-US" sz="1050" dirty="0">
                <a:solidFill>
                  <a:srgbClr val="4BACC6"/>
                </a:solidFill>
                <a:latin typeface="Arial" pitchFamily="34" charset="0"/>
                <a:ea typeface="宋体" pitchFamily="2" charset="-122"/>
              </a:rPr>
              <a:t>   $t0, 4($2)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252000"/>
            <a:ext cx="5457826" cy="584712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+mn-lt"/>
              </a:rPr>
              <a:t> </a:t>
            </a:r>
            <a:r>
              <a:rPr lang="en-US" altLang="zh-CN" sz="2400" i="0" dirty="0">
                <a:latin typeface="+mn-lt"/>
              </a:rPr>
              <a:t> </a:t>
            </a:r>
            <a:r>
              <a:rPr lang="zh-CN" altLang="en-US" sz="2400" i="0" dirty="0">
                <a:latin typeface="+mn-lt"/>
              </a:rPr>
              <a:t>计算机系统层次结构（微观角度）</a:t>
            </a:r>
          </a:p>
        </p:txBody>
      </p:sp>
      <p:sp>
        <p:nvSpPr>
          <p:cNvPr id="28687" name="Rectangle 17"/>
          <p:cNvSpPr>
            <a:spLocks noChangeArrowheads="1"/>
          </p:cNvSpPr>
          <p:nvPr/>
        </p:nvSpPr>
        <p:spPr bwMode="auto">
          <a:xfrm>
            <a:off x="6200841" y="1031645"/>
            <a:ext cx="2314575" cy="61824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8580" tIns="19050" rIns="68580" bIns="19050">
            <a:prstTxWarp prst="textNoShape">
              <a:avLst/>
            </a:prstTxWarp>
            <a:spAutoFit/>
          </a:bodyPr>
          <a:lstStyle/>
          <a:p>
            <a:pPr defTabSz="342900">
              <a:lnSpc>
                <a:spcPct val="78000"/>
              </a:lnSpc>
              <a:buNone/>
            </a:pPr>
            <a:r>
              <a:rPr lang="en-US" sz="1200" dirty="0">
                <a:solidFill>
                  <a:prstClr val="black"/>
                </a:solidFill>
              </a:rPr>
              <a:t>temp = </a:t>
            </a:r>
            <a:r>
              <a:rPr lang="en-US" sz="1200" dirty="0" err="1">
                <a:solidFill>
                  <a:prstClr val="black"/>
                </a:solidFill>
              </a:rPr>
              <a:t>v[k</a:t>
            </a:r>
            <a:r>
              <a:rPr lang="en-US" sz="1200" dirty="0">
                <a:solidFill>
                  <a:prstClr val="black"/>
                </a:solidFill>
              </a:rPr>
              <a:t>];</a:t>
            </a:r>
          </a:p>
          <a:p>
            <a:pPr defTabSz="342900">
              <a:lnSpc>
                <a:spcPct val="78000"/>
              </a:lnSpc>
              <a:buNone/>
            </a:pPr>
            <a:r>
              <a:rPr lang="en-US" sz="1200" dirty="0" err="1">
                <a:solidFill>
                  <a:prstClr val="black"/>
                </a:solidFill>
              </a:rPr>
              <a:t>v[k</a:t>
            </a:r>
            <a:r>
              <a:rPr lang="en-US" sz="1200" dirty="0">
                <a:solidFill>
                  <a:prstClr val="black"/>
                </a:solidFill>
              </a:rPr>
              <a:t>] = v[k+1];</a:t>
            </a:r>
          </a:p>
          <a:p>
            <a:pPr defTabSz="342900">
              <a:lnSpc>
                <a:spcPct val="78000"/>
              </a:lnSpc>
              <a:buNone/>
            </a:pPr>
            <a:r>
              <a:rPr lang="en-US" sz="1200" dirty="0">
                <a:solidFill>
                  <a:prstClr val="black"/>
                </a:solidFill>
              </a:rPr>
              <a:t>v[k+1] = temp;</a:t>
            </a:r>
            <a:endParaRPr lang="en-US" sz="825" dirty="0">
              <a:solidFill>
                <a:prstClr val="black"/>
              </a:solidFill>
            </a:endParaRPr>
          </a:p>
        </p:txBody>
      </p:sp>
      <p:sp>
        <p:nvSpPr>
          <p:cNvPr id="28689" name="Rectangle 20"/>
          <p:cNvSpPr>
            <a:spLocks noChangeArrowheads="1"/>
          </p:cNvSpPr>
          <p:nvPr/>
        </p:nvSpPr>
        <p:spPr bwMode="auto">
          <a:xfrm>
            <a:off x="6135439" y="3048614"/>
            <a:ext cx="2445380" cy="7044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7865" tIns="33338" rIns="67865" bIns="33338">
            <a:prstTxWarp prst="textNoShape">
              <a:avLst/>
            </a:prstTxWarp>
            <a:spAutoFit/>
          </a:bodyPr>
          <a:lstStyle/>
          <a:p>
            <a:pPr defTabSz="342900">
              <a:buNone/>
            </a:pPr>
            <a:r>
              <a:rPr lang="en-US" sz="900" dirty="0">
                <a:solidFill>
                  <a:srgbClr val="8064A2"/>
                </a:solidFill>
              </a:rPr>
              <a:t>0000 1001 1100 0110 1010 1111 0101 1000</a:t>
            </a:r>
          </a:p>
          <a:p>
            <a:pPr defTabSz="342900">
              <a:buNone/>
            </a:pPr>
            <a:r>
              <a:rPr lang="en-US" sz="900" dirty="0">
                <a:solidFill>
                  <a:srgbClr val="8064A2"/>
                </a:solidFill>
              </a:rPr>
              <a:t>1010 1111 0101 1000 0000 1001 1100 0110 </a:t>
            </a:r>
          </a:p>
          <a:p>
            <a:pPr defTabSz="342900">
              <a:buNone/>
            </a:pPr>
            <a:r>
              <a:rPr lang="en-US" sz="900" dirty="0">
                <a:solidFill>
                  <a:srgbClr val="8064A2"/>
                </a:solidFill>
              </a:rPr>
              <a:t>1100 0110 1010 1111 0101 1000 0000 1001 </a:t>
            </a:r>
          </a:p>
          <a:p>
            <a:pPr defTabSz="342900">
              <a:buNone/>
            </a:pPr>
            <a:r>
              <a:rPr lang="en-US" sz="900" dirty="0">
                <a:solidFill>
                  <a:srgbClr val="8064A2"/>
                </a:solidFill>
              </a:rPr>
              <a:t>0101 1000 0000 1001 1100 0110 1010 1111 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271464" y="1340768"/>
            <a:ext cx="4320480" cy="4573021"/>
            <a:chOff x="2857500" y="1768500"/>
            <a:chExt cx="3067050" cy="3766703"/>
          </a:xfrm>
        </p:grpSpPr>
        <p:sp>
          <p:nvSpPr>
            <p:cNvPr id="28678" name="Rectangle 7"/>
            <p:cNvSpPr>
              <a:spLocks noChangeArrowheads="1"/>
            </p:cNvSpPr>
            <p:nvPr/>
          </p:nvSpPr>
          <p:spPr bwMode="auto">
            <a:xfrm>
              <a:off x="3438525" y="1768500"/>
              <a:ext cx="1943100" cy="35240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lIns="47625" tIns="19050" rIns="47625" bIns="19050">
              <a:prstTxWarp prst="textNoShape">
                <a:avLst/>
              </a:prstTxWarp>
              <a:spAutoFit/>
            </a:bodyPr>
            <a:lstStyle/>
            <a:p>
              <a:pPr algn="ctr" defTabSz="342900">
                <a:spcBef>
                  <a:spcPct val="41000"/>
                </a:spcBef>
                <a:buNone/>
              </a:pPr>
              <a:r>
                <a:rPr lang="en-US" sz="1200" dirty="0">
                  <a:solidFill>
                    <a:prstClr val="black"/>
                  </a:solidFill>
                </a:rPr>
                <a:t>Higher-Level Language</a:t>
              </a:r>
              <a:br>
                <a:rPr lang="en-US" sz="1200" dirty="0">
                  <a:solidFill>
                    <a:prstClr val="black"/>
                  </a:solidFill>
                </a:rPr>
              </a:br>
              <a:r>
                <a:rPr lang="en-US" sz="1200" dirty="0">
                  <a:solidFill>
                    <a:prstClr val="black"/>
                  </a:solidFill>
                </a:rPr>
                <a:t>Program (e.g.  C)</a:t>
              </a:r>
            </a:p>
          </p:txBody>
        </p:sp>
        <p:sp>
          <p:nvSpPr>
            <p:cNvPr id="28679" name="Rectangle 8"/>
            <p:cNvSpPr>
              <a:spLocks noChangeArrowheads="1"/>
            </p:cNvSpPr>
            <p:nvPr/>
          </p:nvSpPr>
          <p:spPr bwMode="auto">
            <a:xfrm>
              <a:off x="3438525" y="2536536"/>
              <a:ext cx="1943100" cy="35240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lIns="47625" tIns="19050" rIns="47625" bIns="19050">
              <a:prstTxWarp prst="textNoShape">
                <a:avLst/>
              </a:prstTxWarp>
              <a:spAutoFit/>
            </a:bodyPr>
            <a:lstStyle/>
            <a:p>
              <a:pPr algn="ctr" defTabSz="342900">
                <a:spcBef>
                  <a:spcPct val="41000"/>
                </a:spcBef>
                <a:buNone/>
              </a:pPr>
              <a:r>
                <a:rPr lang="en-US" sz="1200" dirty="0">
                  <a:solidFill>
                    <a:srgbClr val="4BACC6"/>
                  </a:solidFill>
                </a:rPr>
                <a:t>Assembly Language Program (e.g.  MIPS)</a:t>
              </a:r>
            </a:p>
          </p:txBody>
        </p:sp>
        <p:sp>
          <p:nvSpPr>
            <p:cNvPr id="28680" name="Rectangle 9"/>
            <p:cNvSpPr>
              <a:spLocks noChangeArrowheads="1"/>
            </p:cNvSpPr>
            <p:nvPr/>
          </p:nvSpPr>
          <p:spPr bwMode="auto">
            <a:xfrm>
              <a:off x="3438525" y="3292620"/>
              <a:ext cx="1943100" cy="35240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47625" tIns="19050" rIns="47625" bIns="19050">
              <a:prstTxWarp prst="textNoShape">
                <a:avLst/>
              </a:prstTxWarp>
              <a:noAutofit/>
            </a:bodyPr>
            <a:lstStyle/>
            <a:p>
              <a:pPr algn="ctr" defTabSz="342900">
                <a:spcBef>
                  <a:spcPct val="41000"/>
                </a:spcBef>
                <a:buNone/>
              </a:pPr>
              <a:r>
                <a:rPr lang="en-US" sz="1200" dirty="0">
                  <a:solidFill>
                    <a:srgbClr val="8064A2"/>
                  </a:solidFill>
                </a:rPr>
                <a:t>Machine Language Program (MIPS)</a:t>
              </a:r>
            </a:p>
          </p:txBody>
        </p:sp>
        <p:sp>
          <p:nvSpPr>
            <p:cNvPr id="28681" name="Rectangle 10"/>
            <p:cNvSpPr>
              <a:spLocks noChangeArrowheads="1"/>
            </p:cNvSpPr>
            <p:nvPr/>
          </p:nvSpPr>
          <p:spPr bwMode="auto">
            <a:xfrm>
              <a:off x="2895600" y="4253668"/>
              <a:ext cx="3028950" cy="363433"/>
            </a:xfrm>
            <a:prstGeom prst="rect">
              <a:avLst/>
            </a:prstGeom>
            <a:noFill/>
            <a:ln w="28575">
              <a:pattFill prst="pct7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</p:spPr>
          <p:txBody>
            <a:bodyPr lIns="47625" tIns="19050" rIns="47625" bIns="19050">
              <a:prstTxWarp prst="textNoShape">
                <a:avLst/>
              </a:prstTxWarp>
              <a:spAutoFit/>
            </a:bodyPr>
            <a:lstStyle/>
            <a:p>
              <a:pPr algn="ctr" defTabSz="342900">
                <a:lnSpc>
                  <a:spcPct val="88000"/>
                </a:lnSpc>
                <a:spcBef>
                  <a:spcPct val="43000"/>
                </a:spcBef>
                <a:buNone/>
              </a:pPr>
              <a:r>
                <a:rPr lang="en-US" sz="1200" dirty="0">
                  <a:solidFill>
                    <a:srgbClr val="F79646"/>
                  </a:solidFill>
                </a:rPr>
                <a:t>Hardware Architecture Description</a:t>
              </a:r>
              <a:br>
                <a:rPr lang="en-US" sz="1200" dirty="0">
                  <a:solidFill>
                    <a:srgbClr val="F79646"/>
                  </a:solidFill>
                </a:rPr>
              </a:br>
              <a:r>
                <a:rPr lang="en-US" sz="1200" dirty="0">
                  <a:solidFill>
                    <a:srgbClr val="F79646"/>
                  </a:solidFill>
                </a:rPr>
                <a:t>(e.g.  block diagrams) </a:t>
              </a:r>
            </a:p>
          </p:txBody>
        </p:sp>
        <p:sp>
          <p:nvSpPr>
            <p:cNvPr id="28682" name="Line 11"/>
            <p:cNvSpPr>
              <a:spLocks noChangeShapeType="1"/>
            </p:cNvSpPr>
            <p:nvPr/>
          </p:nvSpPr>
          <p:spPr bwMode="auto">
            <a:xfrm>
              <a:off x="4410075" y="2120904"/>
              <a:ext cx="2286" cy="4156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342900">
                <a:buNone/>
              </a:pPr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683" name="Rectangle 13"/>
            <p:cNvSpPr>
              <a:spLocks noChangeArrowheads="1"/>
            </p:cNvSpPr>
            <p:nvPr/>
          </p:nvSpPr>
          <p:spPr bwMode="auto">
            <a:xfrm>
              <a:off x="4476751" y="2240868"/>
              <a:ext cx="981075" cy="1954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7625" tIns="19050" rIns="47625" bIns="19050">
              <a:prstTxWarp prst="textNoShape">
                <a:avLst/>
              </a:prstTxWarp>
              <a:spAutoFit/>
            </a:bodyPr>
            <a:lstStyle/>
            <a:p>
              <a:pPr defTabSz="342900">
                <a:buNone/>
              </a:pPr>
              <a:r>
                <a:rPr lang="en-US" sz="1200" i="1" dirty="0">
                  <a:solidFill>
                    <a:prstClr val="black"/>
                  </a:solidFill>
                </a:rPr>
                <a:t>Compiler</a:t>
              </a:r>
            </a:p>
          </p:txBody>
        </p:sp>
        <p:sp>
          <p:nvSpPr>
            <p:cNvPr id="28684" name="Rectangle 14"/>
            <p:cNvSpPr>
              <a:spLocks noChangeArrowheads="1"/>
            </p:cNvSpPr>
            <p:nvPr/>
          </p:nvSpPr>
          <p:spPr bwMode="auto">
            <a:xfrm>
              <a:off x="4476751" y="2996952"/>
              <a:ext cx="1076325" cy="1954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7625" tIns="19050" rIns="47625" bIns="19050">
              <a:prstTxWarp prst="textNoShape">
                <a:avLst/>
              </a:prstTxWarp>
              <a:spAutoFit/>
            </a:bodyPr>
            <a:lstStyle/>
            <a:p>
              <a:pPr defTabSz="342900">
                <a:buNone/>
              </a:pPr>
              <a:r>
                <a:rPr lang="en-US" sz="1200" i="1" dirty="0">
                  <a:solidFill>
                    <a:prstClr val="black"/>
                  </a:solidFill>
                </a:rPr>
                <a:t>Assembler</a:t>
              </a:r>
            </a:p>
          </p:txBody>
        </p:sp>
        <p:sp>
          <p:nvSpPr>
            <p:cNvPr id="28685" name="Line 15"/>
            <p:cNvSpPr>
              <a:spLocks noChangeShapeType="1"/>
            </p:cNvSpPr>
            <p:nvPr/>
          </p:nvSpPr>
          <p:spPr bwMode="auto">
            <a:xfrm>
              <a:off x="4433792" y="3803806"/>
              <a:ext cx="0" cy="43528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342900">
                <a:buNone/>
              </a:pPr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686" name="Rectangle 16"/>
            <p:cNvSpPr>
              <a:spLocks noChangeArrowheads="1"/>
            </p:cNvSpPr>
            <p:nvPr/>
          </p:nvSpPr>
          <p:spPr bwMode="auto">
            <a:xfrm>
              <a:off x="3086100" y="3861048"/>
              <a:ext cx="1257300" cy="35240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7625" tIns="19050" rIns="47625" bIns="19050">
              <a:prstTxWarp prst="textNoShape">
                <a:avLst/>
              </a:prstTxWarp>
              <a:spAutoFit/>
            </a:bodyPr>
            <a:lstStyle/>
            <a:p>
              <a:pPr algn="r" defTabSz="342900">
                <a:buNone/>
              </a:pPr>
              <a:r>
                <a:rPr lang="en-US" sz="1200" i="1" dirty="0">
                  <a:solidFill>
                    <a:prstClr val="black"/>
                  </a:solidFill>
                </a:rPr>
                <a:t>Machine Interpretation</a:t>
              </a:r>
            </a:p>
          </p:txBody>
        </p:sp>
        <p:sp>
          <p:nvSpPr>
            <p:cNvPr id="28690" name="Rectangle 22"/>
            <p:cNvSpPr>
              <a:spLocks noChangeArrowheads="1"/>
            </p:cNvSpPr>
            <p:nvPr/>
          </p:nvSpPr>
          <p:spPr bwMode="auto">
            <a:xfrm>
              <a:off x="2895600" y="3699030"/>
              <a:ext cx="3028950" cy="16497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342900">
                <a:buNone/>
              </a:pPr>
              <a:r>
                <a:rPr lang="en-US" altLang="zh-CN" dirty="0">
                  <a:solidFill>
                    <a:srgbClr val="FFFF00"/>
                  </a:solidFill>
                </a:rPr>
                <a:t>ISA</a:t>
              </a:r>
              <a:endParaRPr lang="en-US" dirty="0">
                <a:solidFill>
                  <a:srgbClr val="FFFF00"/>
                </a:solidFill>
              </a:endParaRPr>
            </a:p>
          </p:txBody>
        </p:sp>
        <p:sp>
          <p:nvSpPr>
            <p:cNvPr id="28691" name="Line 23"/>
            <p:cNvSpPr>
              <a:spLocks noChangeShapeType="1"/>
            </p:cNvSpPr>
            <p:nvPr/>
          </p:nvSpPr>
          <p:spPr bwMode="auto">
            <a:xfrm>
              <a:off x="4412361" y="2888940"/>
              <a:ext cx="0" cy="37804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342900">
                <a:buNone/>
              </a:pPr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692" name="Rectangle 24"/>
            <p:cNvSpPr>
              <a:spLocks noChangeArrowheads="1"/>
            </p:cNvSpPr>
            <p:nvPr/>
          </p:nvSpPr>
          <p:spPr bwMode="auto">
            <a:xfrm>
              <a:off x="3019425" y="5171770"/>
              <a:ext cx="2781300" cy="363433"/>
            </a:xfrm>
            <a:prstGeom prst="rect">
              <a:avLst/>
            </a:prstGeom>
            <a:noFill/>
            <a:ln w="28575">
              <a:pattFill prst="pct7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</p:spPr>
          <p:txBody>
            <a:bodyPr lIns="47625" tIns="19050" rIns="47625" bIns="19050">
              <a:prstTxWarp prst="textNoShape">
                <a:avLst/>
              </a:prstTxWarp>
              <a:spAutoFit/>
            </a:bodyPr>
            <a:lstStyle/>
            <a:p>
              <a:pPr algn="ctr" defTabSz="342900">
                <a:lnSpc>
                  <a:spcPct val="88000"/>
                </a:lnSpc>
                <a:spcBef>
                  <a:spcPct val="43000"/>
                </a:spcBef>
                <a:buNone/>
              </a:pPr>
              <a:r>
                <a:rPr lang="en-US" sz="1200" dirty="0">
                  <a:solidFill>
                    <a:srgbClr val="00B050"/>
                  </a:solidFill>
                </a:rPr>
                <a:t>Logic Circuit Description</a:t>
              </a:r>
              <a:br>
                <a:rPr lang="en-US" sz="1200" dirty="0">
                  <a:solidFill>
                    <a:srgbClr val="00B050"/>
                  </a:solidFill>
                </a:rPr>
              </a:br>
              <a:r>
                <a:rPr lang="en-US" sz="1200" dirty="0">
                  <a:solidFill>
                    <a:srgbClr val="00B050"/>
                  </a:solidFill>
                </a:rPr>
                <a:t>(Circuit Schematic Diagrams)</a:t>
              </a:r>
            </a:p>
          </p:txBody>
        </p:sp>
        <p:sp>
          <p:nvSpPr>
            <p:cNvPr id="28693" name="Line 26"/>
            <p:cNvSpPr>
              <a:spLocks noChangeShapeType="1"/>
            </p:cNvSpPr>
            <p:nvPr/>
          </p:nvSpPr>
          <p:spPr bwMode="auto">
            <a:xfrm>
              <a:off x="4433792" y="4613074"/>
              <a:ext cx="0" cy="54411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342900">
                <a:buNone/>
              </a:pPr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694" name="Rectangle 27"/>
            <p:cNvSpPr>
              <a:spLocks noChangeArrowheads="1"/>
            </p:cNvSpPr>
            <p:nvPr/>
          </p:nvSpPr>
          <p:spPr bwMode="auto">
            <a:xfrm>
              <a:off x="2857500" y="4750782"/>
              <a:ext cx="1485900" cy="35240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7625" tIns="19050" rIns="47625" bIns="19050">
              <a:prstTxWarp prst="textNoShape">
                <a:avLst/>
              </a:prstTxWarp>
              <a:spAutoFit/>
            </a:bodyPr>
            <a:lstStyle/>
            <a:p>
              <a:pPr algn="r" defTabSz="342900">
                <a:buNone/>
              </a:pPr>
              <a:r>
                <a:rPr lang="en-US" sz="1200" i="1" dirty="0">
                  <a:solidFill>
                    <a:prstClr val="black"/>
                  </a:solidFill>
                </a:rPr>
                <a:t>Architecture Implementation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5391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6" grpId="0" build="p"/>
      <p:bldP spid="28687" grpId="0"/>
      <p:bldP spid="2868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252000"/>
            <a:ext cx="10515600" cy="372603"/>
          </a:xfrm>
        </p:spPr>
        <p:txBody>
          <a:bodyPr/>
          <a:lstStyle/>
          <a:p>
            <a:r>
              <a:rPr lang="en-US" altLang="zh-CN" sz="2400" dirty="0">
                <a:latin typeface="+mn-lt"/>
              </a:rPr>
              <a:t>  </a:t>
            </a:r>
            <a:r>
              <a:rPr lang="zh-CN" altLang="en-US" sz="2400" dirty="0">
                <a:latin typeface="+mn-lt"/>
              </a:rPr>
              <a:t>计算机系统层次结构（宏观角度）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2423592" y="908720"/>
            <a:ext cx="7272807" cy="5472608"/>
            <a:chOff x="3018237" y="1916906"/>
            <a:chExt cx="5413372" cy="3677841"/>
          </a:xfrm>
        </p:grpSpPr>
        <p:sp>
          <p:nvSpPr>
            <p:cNvPr id="4" name="Rectangle 5"/>
            <p:cNvSpPr>
              <a:spLocks noChangeArrowheads="1"/>
            </p:cNvSpPr>
            <p:nvPr/>
          </p:nvSpPr>
          <p:spPr bwMode="auto">
            <a:xfrm>
              <a:off x="3523060" y="1916906"/>
              <a:ext cx="2400300" cy="1157288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latin typeface="Times New Roman" pitchFamily="18" charset="0"/>
                </a:rPr>
                <a:t>Applications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>
                <a:latin typeface="Times New Roman" pitchFamily="18" charset="0"/>
              </a:endParaRP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>
                <a:latin typeface="Times New Roman" pitchFamily="18" charset="0"/>
              </a:endParaRP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>
                <a:latin typeface="Times New Roman" pitchFamily="18" charset="0"/>
              </a:endParaRPr>
            </a:p>
          </p:txBody>
        </p:sp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4608910" y="2388394"/>
              <a:ext cx="1314450" cy="685800"/>
            </a:xfrm>
            <a:prstGeom prst="rect">
              <a:avLst/>
            </a:prstGeom>
            <a:solidFill>
              <a:srgbClr val="00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latin typeface="Times New Roman" pitchFamily="18" charset="0"/>
                </a:rPr>
                <a:t>OS</a:t>
              </a: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3694510" y="2731294"/>
              <a:ext cx="1371600" cy="342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latin typeface="Times New Roman" pitchFamily="18" charset="0"/>
                </a:rPr>
                <a:t>Compiler</a:t>
              </a:r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3018237" y="3105151"/>
              <a:ext cx="4049315" cy="409575"/>
            </a:xfrm>
            <a:prstGeom prst="rect">
              <a:avLst/>
            </a:prstGeom>
            <a:solidFill>
              <a:srgbClr val="00BE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dirty="0">
                  <a:latin typeface="Times New Roman" pitchFamily="18" charset="0"/>
                </a:rPr>
                <a:t>Instruction Set Architecture </a:t>
              </a:r>
              <a:r>
                <a:rPr lang="zh-CN" altLang="en-US" dirty="0">
                  <a:latin typeface="Times New Roman" pitchFamily="18" charset="0"/>
                </a:rPr>
                <a:t>（</a:t>
              </a:r>
              <a:r>
                <a:rPr lang="en-US" altLang="zh-CN" dirty="0">
                  <a:solidFill>
                    <a:srgbClr val="FF0000"/>
                  </a:solidFill>
                  <a:latin typeface="Times New Roman" pitchFamily="18" charset="0"/>
                </a:rPr>
                <a:t>ISA</a:t>
              </a:r>
              <a:r>
                <a:rPr lang="zh-CN" altLang="en-US" dirty="0">
                  <a:latin typeface="Times New Roman" pitchFamily="18" charset="0"/>
                </a:rPr>
                <a:t>）</a:t>
              </a:r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3504010" y="3537347"/>
              <a:ext cx="1200150" cy="514350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latin typeface="Times New Roman" pitchFamily="18" charset="0"/>
                </a:rPr>
                <a:t>Instruction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latin typeface="Times New Roman" pitchFamily="18" charset="0"/>
                </a:rPr>
                <a:t>Processing</a:t>
              </a:r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4704162" y="3537347"/>
              <a:ext cx="1229915" cy="514350"/>
            </a:xfrm>
            <a:prstGeom prst="rect">
              <a:avLst/>
            </a:prstGeom>
            <a:solidFill>
              <a:srgbClr val="00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dirty="0">
                  <a:latin typeface="Times New Roman" pitchFamily="18" charset="0"/>
                </a:rPr>
                <a:t>Input/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dirty="0">
                  <a:latin typeface="Times New Roman" pitchFamily="18" charset="0"/>
                </a:rPr>
                <a:t>Output</a:t>
              </a:r>
            </a:p>
          </p:txBody>
        </p:sp>
        <p:sp>
          <p:nvSpPr>
            <p:cNvPr id="10" name="Text Box 11"/>
            <p:cNvSpPr txBox="1">
              <a:spLocks noChangeArrowheads="1"/>
            </p:cNvSpPr>
            <p:nvPr/>
          </p:nvSpPr>
          <p:spPr bwMode="auto">
            <a:xfrm>
              <a:off x="6204350" y="4076701"/>
              <a:ext cx="1782365" cy="434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dirty="0">
                  <a:latin typeface="Times New Roman" pitchFamily="18" charset="0"/>
                </a:rPr>
                <a:t>Hardware layers for design abstraction</a:t>
              </a:r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3504012" y="4051697"/>
              <a:ext cx="2430065" cy="51435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latin typeface="Times New Roman" pitchFamily="18" charset="0"/>
                </a:rPr>
                <a:t>Datapath &amp; Control</a:t>
              </a:r>
            </a:p>
          </p:txBody>
        </p:sp>
        <p:sp>
          <p:nvSpPr>
            <p:cNvPr id="12" name="Rectangle 13"/>
            <p:cNvSpPr>
              <a:spLocks noChangeArrowheads="1"/>
            </p:cNvSpPr>
            <p:nvPr/>
          </p:nvSpPr>
          <p:spPr bwMode="auto">
            <a:xfrm>
              <a:off x="3504012" y="4566047"/>
              <a:ext cx="2430065" cy="51435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latin typeface="Times New Roman" pitchFamily="18" charset="0"/>
                </a:rPr>
                <a:t>Digital Design</a:t>
              </a:r>
            </a:p>
          </p:txBody>
        </p:sp>
        <p:sp>
          <p:nvSpPr>
            <p:cNvPr id="13" name="Rectangle 14"/>
            <p:cNvSpPr>
              <a:spLocks noChangeArrowheads="1"/>
            </p:cNvSpPr>
            <p:nvPr/>
          </p:nvSpPr>
          <p:spPr bwMode="auto">
            <a:xfrm>
              <a:off x="3504012" y="5080397"/>
              <a:ext cx="2430065" cy="514350"/>
            </a:xfrm>
            <a:prstGeom prst="rect">
              <a:avLst/>
            </a:prstGeom>
            <a:solidFill>
              <a:srgbClr val="535CA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dirty="0">
                  <a:latin typeface="Times New Roman" pitchFamily="18" charset="0"/>
                </a:rPr>
                <a:t>Circuit Design</a:t>
              </a:r>
            </a:p>
          </p:txBody>
        </p:sp>
        <p:sp>
          <p:nvSpPr>
            <p:cNvPr id="14" name="Text Box 15"/>
            <p:cNvSpPr txBox="1">
              <a:spLocks noChangeArrowheads="1"/>
            </p:cNvSpPr>
            <p:nvPr/>
          </p:nvSpPr>
          <p:spPr bwMode="auto">
            <a:xfrm>
              <a:off x="6042422" y="2240759"/>
              <a:ext cx="2389187" cy="434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dirty="0">
                  <a:latin typeface="Times New Roman" pitchFamily="18" charset="0"/>
                </a:rPr>
                <a:t>Software layers of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dirty="0">
                  <a:latin typeface="Times New Roman" pitchFamily="18" charset="0"/>
                </a:rPr>
                <a:t>abstraction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1156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52000"/>
            <a:ext cx="5943600" cy="1479550"/>
          </a:xfrm>
          <a:noFill/>
          <a:ln/>
        </p:spPr>
        <p:txBody>
          <a:bodyPr>
            <a:normAutofit/>
          </a:bodyPr>
          <a:lstStyle/>
          <a:p>
            <a:r>
              <a:rPr lang="en-US" altLang="zh-CN" sz="2400" dirty="0">
                <a:latin typeface="+mn-lt"/>
              </a:rPr>
              <a:t>  </a:t>
            </a:r>
            <a:r>
              <a:rPr lang="zh-CN" altLang="en-US" sz="2400" dirty="0">
                <a:latin typeface="+mn-lt"/>
              </a:rPr>
              <a:t>计算机总线结构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35360" y="812692"/>
            <a:ext cx="10657184" cy="3048356"/>
          </a:xfrm>
          <a:noFill/>
          <a:ln/>
        </p:spPr>
        <p:txBody>
          <a:bodyPr>
            <a:noAutofit/>
          </a:bodyPr>
          <a:lstStyle/>
          <a:p>
            <a:r>
              <a:rPr lang="zh-CN" altLang="en-US" sz="3200" dirty="0"/>
              <a:t>总线结构</a:t>
            </a:r>
          </a:p>
          <a:p>
            <a:pPr lvl="1"/>
            <a:r>
              <a:rPr lang="zh-CN" altLang="en-US" sz="2400" dirty="0">
                <a:latin typeface="宋体" pitchFamily="2" charset="-122"/>
              </a:rPr>
              <a:t> 总线：符合一定的标准的一组公共信息通道</a:t>
            </a:r>
            <a:endParaRPr lang="en-US" altLang="zh-CN" sz="2400" dirty="0">
              <a:latin typeface="宋体" pitchFamily="2" charset="-122"/>
            </a:endParaRPr>
          </a:p>
          <a:p>
            <a:pPr lvl="1"/>
            <a:r>
              <a:rPr lang="zh-CN" altLang="en-US" sz="2400" dirty="0">
                <a:latin typeface="宋体" pitchFamily="2" charset="-122"/>
              </a:rPr>
              <a:t> 分类：片内总线，片间总线（系统总线），外部总线（</a:t>
            </a:r>
            <a:r>
              <a:rPr lang="en-US" altLang="zh-CN" sz="2400" dirty="0">
                <a:latin typeface="宋体" pitchFamily="2" charset="-122"/>
              </a:rPr>
              <a:t>I/O</a:t>
            </a:r>
            <a:r>
              <a:rPr lang="zh-CN" altLang="en-US" sz="2400" dirty="0">
                <a:latin typeface="宋体" pitchFamily="2" charset="-122"/>
              </a:rPr>
              <a:t>总线）</a:t>
            </a:r>
          </a:p>
          <a:p>
            <a:pPr lvl="1"/>
            <a:r>
              <a:rPr lang="zh-CN" altLang="en-US" sz="2400" dirty="0">
                <a:latin typeface="宋体" pitchFamily="2" charset="-122"/>
              </a:rPr>
              <a:t> 系统总线构成：地址总线、数据总线、控制总线</a:t>
            </a:r>
            <a:endParaRPr lang="en-US" altLang="zh-CN" sz="2400" dirty="0">
              <a:latin typeface="宋体" pitchFamily="2" charset="-122"/>
            </a:endParaRPr>
          </a:p>
          <a:p>
            <a:pPr lvl="1"/>
            <a:r>
              <a:rPr lang="zh-CN" altLang="en-US" sz="2400" dirty="0">
                <a:latin typeface="宋体" pitchFamily="2" charset="-122"/>
              </a:rPr>
              <a:t> 系统总线：单总线结构、多总线结构</a:t>
            </a:r>
            <a:endParaRPr lang="en-US" altLang="zh-CN" sz="2400" dirty="0">
              <a:latin typeface="宋体" pitchFamily="2" charset="-122"/>
            </a:endParaRPr>
          </a:p>
        </p:txBody>
      </p:sp>
      <p:pic>
        <p:nvPicPr>
          <p:cNvPr id="4" name="Picture 4" descr="BU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5087888" y="3573016"/>
            <a:ext cx="6205420" cy="2637032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35316900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52000"/>
            <a:ext cx="5943600" cy="872744"/>
          </a:xfrm>
          <a:noFill/>
          <a:ln/>
        </p:spPr>
        <p:txBody>
          <a:bodyPr>
            <a:normAutofit/>
          </a:bodyPr>
          <a:lstStyle/>
          <a:p>
            <a:r>
              <a:rPr lang="en-US" altLang="zh-CN" sz="2400" dirty="0">
                <a:latin typeface="+mn-lt"/>
              </a:rPr>
              <a:t>  </a:t>
            </a:r>
            <a:r>
              <a:rPr lang="zh-CN" altLang="en-US" sz="2400" dirty="0">
                <a:latin typeface="+mn-lt"/>
              </a:rPr>
              <a:t>计算机总线结构</a:t>
            </a:r>
          </a:p>
        </p:txBody>
      </p:sp>
      <p:sp>
        <p:nvSpPr>
          <p:cNvPr id="99331" name="Text Box 3"/>
          <p:cNvSpPr txBox="1">
            <a:spLocks noChangeArrowheads="1"/>
          </p:cNvSpPr>
          <p:nvPr/>
        </p:nvSpPr>
        <p:spPr bwMode="auto">
          <a:xfrm>
            <a:off x="767408" y="916995"/>
            <a:ext cx="6984776" cy="46166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57188" indent="-357188" eaLnBrk="1" hangingPunct="1">
              <a:lnSpc>
                <a:spcPct val="100000"/>
              </a:lnSpc>
              <a:spcBef>
                <a:spcPct val="50000"/>
              </a:spcBef>
              <a:buClr>
                <a:srgbClr val="FF0000"/>
              </a:buClr>
              <a:buSzTx/>
              <a:buFont typeface="Wingdings" pitchFamily="2" charset="2"/>
              <a:buChar char="&amp;"/>
            </a:pPr>
            <a:r>
              <a:rPr kumimoji="1" lang="zh-CN" altLang="en-US" sz="2400" dirty="0">
                <a:latin typeface="楷体_GB2312" pitchFamily="49" charset="-122"/>
                <a:ea typeface="楷体_GB2312" pitchFamily="49" charset="-122"/>
              </a:rPr>
              <a:t> 普通</a:t>
            </a:r>
            <a:r>
              <a:rPr kumimoji="1" lang="en-US" altLang="zh-CN" sz="2400" dirty="0" err="1">
                <a:latin typeface="楷体_GB2312" pitchFamily="49" charset="-122"/>
                <a:ea typeface="楷体_GB2312" pitchFamily="49" charset="-122"/>
              </a:rPr>
              <a:t>PC（Pentium</a:t>
            </a:r>
            <a:r>
              <a:rPr kumimoji="1" lang="en-US" altLang="zh-CN" sz="2400" dirty="0">
                <a:latin typeface="楷体_GB2312" pitchFamily="49" charset="-122"/>
                <a:ea typeface="楷体_GB2312" pitchFamily="49" charset="-122"/>
              </a:rPr>
              <a:t>）</a:t>
            </a:r>
            <a:r>
              <a:rPr kumimoji="1" lang="zh-CN" altLang="en-US" sz="2400" dirty="0">
                <a:latin typeface="楷体_GB2312" pitchFamily="49" charset="-122"/>
                <a:ea typeface="楷体_GB2312" pitchFamily="49" charset="-122"/>
              </a:rPr>
              <a:t>的内部结构（多总线结构）</a:t>
            </a:r>
          </a:p>
        </p:txBody>
      </p:sp>
      <p:pic>
        <p:nvPicPr>
          <p:cNvPr id="2334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99656" y="1412776"/>
            <a:ext cx="6630115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15084855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3701734" y="735481"/>
            <a:ext cx="4338482" cy="4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87000"/>
              </a:lnSpc>
              <a:buNone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楷体_GB2312"/>
              </a:rPr>
              <a:t>第一章：计算机概述</a:t>
            </a: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4295800" y="1412776"/>
            <a:ext cx="4050449" cy="525658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47625" tIns="99900" rIns="47625" bIns="99900">
            <a:noAutofit/>
          </a:bodyPr>
          <a:lstStyle/>
          <a:p>
            <a:pPr marL="457200" indent="-45720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+mj-ea"/>
              <a:buAutoNum type="ea1JpnChsDbPeriod"/>
            </a:pPr>
            <a:r>
              <a:rPr lang="zh-CN" altLang="en-US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信息的表示</a:t>
            </a:r>
            <a:endParaRPr lang="zh-CN" altLang="en-US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+mj-ea"/>
              <a:buAutoNum type="ea1JpnChsDbPeriod"/>
            </a:pPr>
            <a:r>
              <a:rPr lang="zh-CN" altLang="en-US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程序编译与执行</a:t>
            </a:r>
            <a:endParaRPr lang="en-US" altLang="zh-CN" sz="24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+mj-ea"/>
              <a:buAutoNum type="ea1JpnChsDbPeriod"/>
            </a:pPr>
            <a:r>
              <a:rPr lang="zh-CN" altLang="en-US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计算机层次结构</a:t>
            </a:r>
            <a:endParaRPr lang="en-US" altLang="zh-CN" sz="24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+mj-ea"/>
              <a:buAutoNum type="ea1JpnChsDb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程序执行的基本过程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+mj-ea"/>
              <a:buAutoNum type="ea1JpnChsDbPeriod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资源抽象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+mj-ea"/>
              <a:buAutoNum type="ea1JpnChsDbPeriod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计算机发展历程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3881541" y="1402184"/>
            <a:ext cx="4464708" cy="3683000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endParaRPr lang="zh-CN" altLang="en-US" b="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464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0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52000"/>
            <a:ext cx="5006975" cy="963191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+mn-lt"/>
              </a:rPr>
              <a:t>  </a:t>
            </a:r>
            <a:r>
              <a:rPr lang="zh-CN" altLang="en-US" sz="2400" dirty="0">
                <a:latin typeface="+mn-lt"/>
              </a:rPr>
              <a:t>计算机的工作过程</a:t>
            </a:r>
            <a:endParaRPr lang="en-US" altLang="zh-CN" sz="2400" dirty="0">
              <a:latin typeface="+mn-lt"/>
            </a:endParaRPr>
          </a:p>
        </p:txBody>
      </p:sp>
      <p:sp>
        <p:nvSpPr>
          <p:cNvPr id="9113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260226" y="861573"/>
            <a:ext cx="8572078" cy="1606210"/>
          </a:xfrm>
          <a:noFill/>
          <a:ln/>
        </p:spPr>
        <p:txBody>
          <a:bodyPr vert="horz" wrap="square" lIns="67866" tIns="33338" rIns="67866" bIns="33338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000" dirty="0"/>
              <a:t>机器指令：</a:t>
            </a:r>
            <a:r>
              <a:rPr lang="zh-CN" altLang="en-US" sz="2000" dirty="0">
                <a:latin typeface="宋体" pitchFamily="2" charset="-122"/>
              </a:rPr>
              <a:t>计算机硬件可以执行的表示一种基本操作的二进制代码。</a:t>
            </a:r>
          </a:p>
          <a:p>
            <a:pPr lvl="1"/>
            <a:r>
              <a:rPr lang="zh-CN" altLang="en-US" sz="2000" dirty="0">
                <a:latin typeface="宋体" pitchFamily="2" charset="-122"/>
              </a:rPr>
              <a:t> 指令格式：操作码 ＋ 操作数（操作数地址）</a:t>
            </a:r>
          </a:p>
          <a:p>
            <a:pPr lvl="1"/>
            <a:r>
              <a:rPr lang="zh-CN" altLang="en-US" sz="2000" dirty="0">
                <a:latin typeface="宋体" pitchFamily="2" charset="-122"/>
              </a:rPr>
              <a:t> 操作码：指明指令的操作性质</a:t>
            </a:r>
          </a:p>
          <a:p>
            <a:pPr lvl="1"/>
            <a:r>
              <a:rPr lang="zh-CN" altLang="en-US" sz="2000" dirty="0">
                <a:latin typeface="宋体" pitchFamily="2" charset="-122"/>
              </a:rPr>
              <a:t> 操作数（地址）：指令操作数的位置（或操作数本身）</a:t>
            </a:r>
          </a:p>
        </p:txBody>
      </p:sp>
      <p:sp>
        <p:nvSpPr>
          <p:cNvPr id="91157" name="Rectangle 21"/>
          <p:cNvSpPr>
            <a:spLocks noChangeArrowheads="1"/>
          </p:cNvSpPr>
          <p:nvPr/>
        </p:nvSpPr>
        <p:spPr bwMode="auto">
          <a:xfrm>
            <a:off x="360000" y="4149080"/>
            <a:ext cx="10560536" cy="219451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67866" tIns="33338" rIns="67866" bIns="33338"/>
          <a:lstStyle/>
          <a:p>
            <a:pPr marL="213122" indent="-213122">
              <a:lnSpc>
                <a:spcPct val="100000"/>
              </a:lnSpc>
              <a:spcBef>
                <a:spcPct val="65000"/>
              </a:spcBef>
              <a:buClr>
                <a:srgbClr val="FF0000"/>
              </a:buClr>
              <a:buFont typeface="Wingdings" pitchFamily="2" charset="2"/>
              <a:buChar char="v"/>
            </a:pPr>
            <a:r>
              <a:rPr lang="zh-CN" altLang="en-US" sz="2000" dirty="0"/>
              <a:t>程序：在此特指一段机器指令序列</a:t>
            </a:r>
            <a:r>
              <a:rPr lang="zh-CN" altLang="en-US" sz="2000" dirty="0">
                <a:latin typeface="宋体" pitchFamily="2" charset="-122"/>
              </a:rPr>
              <a:t>。</a:t>
            </a:r>
          </a:p>
          <a:p>
            <a:pPr marL="501254" lvl="1" indent="-145256">
              <a:lnSpc>
                <a:spcPct val="100000"/>
              </a:lnSpc>
            </a:pPr>
            <a:r>
              <a:rPr lang="zh-CN" altLang="en-US" sz="2000" dirty="0">
                <a:latin typeface="宋体" pitchFamily="2" charset="-122"/>
              </a:rPr>
              <a:t> 完成一定的功能，采用某种算法，具备一定的流程；</a:t>
            </a:r>
          </a:p>
          <a:p>
            <a:pPr marL="501254" lvl="1" indent="-145256">
              <a:lnSpc>
                <a:spcPct val="100000"/>
              </a:lnSpc>
            </a:pPr>
            <a:r>
              <a:rPr lang="zh-CN" altLang="en-US" sz="2000" dirty="0">
                <a:latin typeface="宋体" pitchFamily="2" charset="-122"/>
              </a:rPr>
              <a:t> 计算机按照程序所规定的流程和指令顺序，一条一条地执行指令，达到完成程序所规定的功能的目的。</a:t>
            </a:r>
          </a:p>
          <a:p>
            <a:pPr marL="501254" lvl="1" indent="-145256">
              <a:lnSpc>
                <a:spcPct val="100000"/>
              </a:lnSpc>
            </a:pPr>
            <a:r>
              <a:rPr lang="zh-CN" altLang="en-US" sz="2000" dirty="0">
                <a:latin typeface="宋体" pitchFamily="2" charset="-122"/>
              </a:rPr>
              <a:t> 计算机采用程序计算器（</a:t>
            </a:r>
            <a:r>
              <a:rPr lang="en-US" altLang="zh-CN" sz="2000" dirty="0">
                <a:latin typeface="宋体" pitchFamily="2" charset="-122"/>
              </a:rPr>
              <a:t>Program Counter）</a:t>
            </a:r>
            <a:r>
              <a:rPr lang="zh-CN" altLang="en-US" sz="2000" dirty="0">
                <a:latin typeface="宋体" pitchFamily="2" charset="-122"/>
              </a:rPr>
              <a:t>来决定指令执行的顺序。</a:t>
            </a:r>
          </a:p>
        </p:txBody>
      </p:sp>
      <p:grpSp>
        <p:nvGrpSpPr>
          <p:cNvPr id="91159" name="Group 23"/>
          <p:cNvGrpSpPr>
            <a:grpSpLocks/>
          </p:cNvGrpSpPr>
          <p:nvPr/>
        </p:nvGrpSpPr>
        <p:grpSpPr bwMode="auto">
          <a:xfrm>
            <a:off x="6303962" y="2852936"/>
            <a:ext cx="4400550" cy="800100"/>
            <a:chOff x="720" y="1872"/>
            <a:chExt cx="3696" cy="672"/>
          </a:xfrm>
        </p:grpSpPr>
        <p:sp>
          <p:nvSpPr>
            <p:cNvPr id="91155" name="Rectangle 19"/>
            <p:cNvSpPr>
              <a:spLocks noChangeArrowheads="1"/>
            </p:cNvSpPr>
            <p:nvPr/>
          </p:nvSpPr>
          <p:spPr bwMode="auto">
            <a:xfrm>
              <a:off x="720" y="1872"/>
              <a:ext cx="1488" cy="384"/>
            </a:xfrm>
            <a:prstGeom prst="rect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b="0">
                  <a:solidFill>
                    <a:schemeClr val="accent1"/>
                  </a:solidFill>
                </a:rPr>
                <a:t>操作码</a:t>
              </a:r>
            </a:p>
          </p:txBody>
        </p:sp>
        <p:sp>
          <p:nvSpPr>
            <p:cNvPr id="91156" name="Rectangle 20"/>
            <p:cNvSpPr>
              <a:spLocks noChangeArrowheads="1"/>
            </p:cNvSpPr>
            <p:nvPr/>
          </p:nvSpPr>
          <p:spPr bwMode="auto">
            <a:xfrm>
              <a:off x="2208" y="1872"/>
              <a:ext cx="2208" cy="384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b="0">
                  <a:solidFill>
                    <a:srgbClr val="001ADC"/>
                  </a:solidFill>
                </a:rPr>
                <a:t>操作数地址</a:t>
              </a:r>
            </a:p>
          </p:txBody>
        </p:sp>
        <p:sp>
          <p:nvSpPr>
            <p:cNvPr id="91158" name="Rectangle 22"/>
            <p:cNvSpPr>
              <a:spLocks noChangeArrowheads="1"/>
            </p:cNvSpPr>
            <p:nvPr/>
          </p:nvSpPr>
          <p:spPr bwMode="auto">
            <a:xfrm>
              <a:off x="720" y="2304"/>
              <a:ext cx="3696" cy="2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b="0">
                  <a:solidFill>
                    <a:schemeClr val="accent1"/>
                  </a:solidFill>
                </a:rPr>
                <a:t>11010101 10000100 01010001 10100000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90110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1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1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1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1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1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1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1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1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1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1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9" grpId="0" build="p" autoUpdateAnimBg="0"/>
      <p:bldP spid="91157" grpId="0" build="p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52000"/>
            <a:ext cx="3257550" cy="1200149"/>
          </a:xfrm>
          <a:noFill/>
          <a:ln/>
        </p:spPr>
        <p:txBody>
          <a:bodyPr>
            <a:normAutofit/>
          </a:bodyPr>
          <a:lstStyle/>
          <a:p>
            <a:r>
              <a:rPr lang="en-US" altLang="zh-CN" sz="2400" dirty="0">
                <a:latin typeface="+mn-lt"/>
              </a:rPr>
              <a:t>  </a:t>
            </a:r>
            <a:r>
              <a:rPr lang="zh-CN" altLang="en-US" sz="2400" dirty="0">
                <a:latin typeface="+mn-lt"/>
              </a:rPr>
              <a:t>指令的执行过程</a:t>
            </a:r>
            <a:endParaRPr lang="en-US" altLang="zh-CN" sz="2400" dirty="0">
              <a:latin typeface="+mn-lt"/>
            </a:endParaRPr>
          </a:p>
        </p:txBody>
      </p:sp>
      <p:sp>
        <p:nvSpPr>
          <p:cNvPr id="153603" name="Text Box 3"/>
          <p:cNvSpPr txBox="1">
            <a:spLocks noChangeArrowheads="1"/>
          </p:cNvSpPr>
          <p:nvPr/>
        </p:nvSpPr>
        <p:spPr bwMode="auto">
          <a:xfrm>
            <a:off x="191344" y="852187"/>
            <a:ext cx="11593288" cy="223231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67866" tIns="33338" rIns="67866" bIns="33338"/>
          <a:lstStyle/>
          <a:p>
            <a:pPr marL="213122" indent="-213122">
              <a:lnSpc>
                <a:spcPct val="100000"/>
              </a:lnSpc>
              <a:spcBef>
                <a:spcPct val="65000"/>
              </a:spcBef>
              <a:buClr>
                <a:srgbClr val="FF0000"/>
              </a:buClr>
              <a:buFont typeface="Wingdings" pitchFamily="2" charset="2"/>
              <a:buChar char="v"/>
            </a:pPr>
            <a:r>
              <a:rPr lang="zh-CN" altLang="en-US" sz="2000" dirty="0">
                <a:latin typeface="宋体" pitchFamily="2" charset="-122"/>
              </a:rPr>
              <a:t>微操作：计算机可以完成的最基本的操作，一条机器指令的执行可以解释为一系列的微操作的执行</a:t>
            </a:r>
          </a:p>
          <a:p>
            <a:pPr marL="501254" lvl="1" indent="-145256">
              <a:lnSpc>
                <a:spcPct val="100000"/>
              </a:lnSpc>
            </a:pPr>
            <a:r>
              <a:rPr lang="zh-CN" altLang="en-US" sz="2000" dirty="0">
                <a:latin typeface="宋体" pitchFamily="2" charset="-122"/>
              </a:rPr>
              <a:t>操作性质：对数据进行某种处理</a:t>
            </a:r>
            <a:endParaRPr lang="en-US" altLang="zh-CN" sz="2000" dirty="0">
              <a:latin typeface="宋体" pitchFamily="2" charset="-122"/>
            </a:endParaRPr>
          </a:p>
          <a:p>
            <a:pPr marL="501254" lvl="1" indent="-145256">
              <a:lnSpc>
                <a:spcPct val="100000"/>
              </a:lnSpc>
            </a:pPr>
            <a:r>
              <a:rPr lang="zh-CN" altLang="en-US" sz="2000" dirty="0">
                <a:latin typeface="宋体" pitchFamily="2" charset="-122"/>
              </a:rPr>
              <a:t>操作对象</a:t>
            </a:r>
          </a:p>
          <a:p>
            <a:pPr marL="501254" lvl="1" indent="-145256">
              <a:lnSpc>
                <a:spcPct val="100000"/>
              </a:lnSpc>
            </a:pPr>
            <a:r>
              <a:rPr lang="zh-CN" altLang="en-US" sz="2000" dirty="0">
                <a:latin typeface="宋体" pitchFamily="2" charset="-122"/>
              </a:rPr>
              <a:t>操作的时间与条件</a:t>
            </a:r>
          </a:p>
        </p:txBody>
      </p:sp>
      <p:grpSp>
        <p:nvGrpSpPr>
          <p:cNvPr id="153604" name="Group 4"/>
          <p:cNvGrpSpPr>
            <a:grpSpLocks/>
          </p:cNvGrpSpPr>
          <p:nvPr/>
        </p:nvGrpSpPr>
        <p:grpSpPr bwMode="auto">
          <a:xfrm>
            <a:off x="1847528" y="3024518"/>
            <a:ext cx="2111374" cy="3204832"/>
            <a:chOff x="672" y="1680"/>
            <a:chExt cx="1551" cy="2415"/>
          </a:xfrm>
        </p:grpSpPr>
        <p:graphicFrame>
          <p:nvGraphicFramePr>
            <p:cNvPr id="153605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16472878"/>
                </p:ext>
              </p:extLst>
            </p:nvPr>
          </p:nvGraphicFramePr>
          <p:xfrm>
            <a:off x="672" y="1680"/>
            <a:ext cx="1534" cy="2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16" name="VISIO" r:id="rId4" imgW="2436876" imgH="3493008" progId="Visio.Drawing.11">
                    <p:embed/>
                  </p:oleObj>
                </mc:Choice>
                <mc:Fallback>
                  <p:oleObj name="VISIO" r:id="rId4" imgW="2436876" imgH="3493008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1680"/>
                          <a:ext cx="1534" cy="2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606" name="Text Box 6"/>
            <p:cNvSpPr txBox="1">
              <a:spLocks noChangeArrowheads="1"/>
            </p:cNvSpPr>
            <p:nvPr/>
          </p:nvSpPr>
          <p:spPr bwMode="auto">
            <a:xfrm>
              <a:off x="772" y="3882"/>
              <a:ext cx="1451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1050" b="0" dirty="0"/>
                <a:t>微操作：</a:t>
              </a:r>
              <a:r>
                <a:rPr lang="en-US" altLang="zh-CN" sz="1050" b="0" dirty="0" err="1"/>
                <a:t>RegA</a:t>
              </a:r>
              <a:r>
                <a:rPr lang="en-US" altLang="zh-CN" sz="1050" b="0" dirty="0" err="1">
                  <a:sym typeface="Wingdings" pitchFamily="2" charset="2"/>
                </a:rPr>
                <a:t>RegB</a:t>
              </a:r>
              <a:endParaRPr lang="en-US" altLang="zh-CN" sz="1050" b="0" dirty="0"/>
            </a:p>
          </p:txBody>
        </p:sp>
      </p:grpSp>
      <p:grpSp>
        <p:nvGrpSpPr>
          <p:cNvPr id="153610" name="Group 10"/>
          <p:cNvGrpSpPr>
            <a:grpSpLocks/>
          </p:cNvGrpSpPr>
          <p:nvPr/>
        </p:nvGrpSpPr>
        <p:grpSpPr bwMode="auto">
          <a:xfrm>
            <a:off x="6204013" y="2456141"/>
            <a:ext cx="2450306" cy="3399235"/>
            <a:chOff x="2976" y="1367"/>
            <a:chExt cx="2058" cy="2855"/>
          </a:xfrm>
        </p:grpSpPr>
        <p:graphicFrame>
          <p:nvGraphicFramePr>
            <p:cNvPr id="153608" name="Object 8"/>
            <p:cNvGraphicFramePr>
              <a:graphicFrameLocks noChangeAspect="1"/>
            </p:cNvGraphicFramePr>
            <p:nvPr/>
          </p:nvGraphicFramePr>
          <p:xfrm>
            <a:off x="2976" y="1367"/>
            <a:ext cx="2058" cy="26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17" name="VISIO" r:id="rId6" imgW="3268980" imgH="4210812" progId="Visio.Drawing.11">
                    <p:embed/>
                  </p:oleObj>
                </mc:Choice>
                <mc:Fallback>
                  <p:oleObj name="VISIO" r:id="rId6" imgW="3268980" imgH="4210812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" y="1367"/>
                          <a:ext cx="2058" cy="26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609" name="Text Box 9"/>
            <p:cNvSpPr txBox="1">
              <a:spLocks noChangeArrowheads="1"/>
            </p:cNvSpPr>
            <p:nvPr/>
          </p:nvSpPr>
          <p:spPr bwMode="auto">
            <a:xfrm>
              <a:off x="3243" y="4009"/>
              <a:ext cx="1534" cy="213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1050" b="0" dirty="0"/>
                <a:t>微操作：</a:t>
              </a:r>
              <a:r>
                <a:rPr lang="en-US" altLang="zh-CN" sz="1050" b="0" dirty="0"/>
                <a:t>AC +</a:t>
              </a:r>
              <a:r>
                <a:rPr lang="en-US" altLang="zh-CN" sz="1050" b="0" dirty="0" err="1"/>
                <a:t>RegB</a:t>
              </a:r>
              <a:r>
                <a:rPr lang="en-US" altLang="zh-CN" sz="1050" b="0" dirty="0">
                  <a:sym typeface="Wingdings" pitchFamily="2" charset="2"/>
                </a:rPr>
                <a:t> AC</a:t>
              </a:r>
              <a:endParaRPr lang="en-US" altLang="zh-CN" sz="1050" b="0" dirty="0"/>
            </a:p>
          </p:txBody>
        </p:sp>
      </p:grpSp>
      <p:cxnSp>
        <p:nvCxnSpPr>
          <p:cNvPr id="3" name="直接箭头连接符 2"/>
          <p:cNvCxnSpPr/>
          <p:nvPr/>
        </p:nvCxnSpPr>
        <p:spPr bwMode="auto">
          <a:xfrm flipH="1" flipV="1">
            <a:off x="7662174" y="4131078"/>
            <a:ext cx="567000" cy="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2261860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53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53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03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52000"/>
            <a:ext cx="3289300" cy="747167"/>
          </a:xfrm>
          <a:noFill/>
          <a:ln/>
        </p:spPr>
        <p:txBody>
          <a:bodyPr>
            <a:normAutofit/>
          </a:bodyPr>
          <a:lstStyle/>
          <a:p>
            <a:r>
              <a:rPr lang="en-US" altLang="zh-CN" sz="2400" dirty="0">
                <a:latin typeface="+mn-lt"/>
              </a:rPr>
              <a:t>  </a:t>
            </a:r>
            <a:r>
              <a:rPr lang="zh-CN" altLang="en-US" sz="2400" dirty="0">
                <a:latin typeface="+mn-lt"/>
              </a:rPr>
              <a:t>指令的执行过程</a:t>
            </a:r>
            <a:endParaRPr lang="en-US" altLang="zh-CN" sz="2400" dirty="0">
              <a:latin typeface="+mn-lt"/>
            </a:endParaRPr>
          </a:p>
        </p:txBody>
      </p:sp>
      <p:graphicFrame>
        <p:nvGraphicFramePr>
          <p:cNvPr id="15462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3227803"/>
              </p:ext>
            </p:extLst>
          </p:nvPr>
        </p:nvGraphicFramePr>
        <p:xfrm>
          <a:off x="2063552" y="1628800"/>
          <a:ext cx="7658639" cy="39341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1" name="Visio" r:id="rId3" imgW="5380020" imgH="2627552" progId="Visio.Drawing.11">
                  <p:embed/>
                </p:oleObj>
              </mc:Choice>
              <mc:Fallback>
                <p:oleObj name="Visio" r:id="rId3" imgW="5380020" imgH="2627552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552" y="1628800"/>
                        <a:ext cx="7658639" cy="3934171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4628" name="Text Box 4"/>
          <p:cNvSpPr txBox="1">
            <a:spLocks noChangeArrowheads="1"/>
          </p:cNvSpPr>
          <p:nvPr/>
        </p:nvSpPr>
        <p:spPr bwMode="auto">
          <a:xfrm>
            <a:off x="4664146" y="980728"/>
            <a:ext cx="2457450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dirty="0"/>
              <a:t>机器结构简化图</a:t>
            </a:r>
          </a:p>
        </p:txBody>
      </p:sp>
    </p:spTree>
    <p:extLst>
      <p:ext uri="{BB962C8B-B14F-4D97-AF65-F5344CB8AC3E}">
        <p14:creationId xmlns:p14="http://schemas.microsoft.com/office/powerpoint/2010/main" val="2419123681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52000"/>
            <a:ext cx="3215679" cy="918368"/>
          </a:xfrm>
          <a:noFill/>
          <a:ln/>
        </p:spPr>
        <p:txBody>
          <a:bodyPr>
            <a:normAutofit/>
          </a:bodyPr>
          <a:lstStyle/>
          <a:p>
            <a:r>
              <a:rPr lang="en-US" altLang="zh-CN" sz="2400" dirty="0">
                <a:latin typeface="+mn-lt"/>
              </a:rPr>
              <a:t>  </a:t>
            </a:r>
            <a:r>
              <a:rPr lang="zh-CN" altLang="en-US" sz="2400" dirty="0">
                <a:latin typeface="+mn-lt"/>
              </a:rPr>
              <a:t>指令的执行过程</a:t>
            </a:r>
            <a:endParaRPr lang="en-US" altLang="zh-CN" sz="2400" dirty="0">
              <a:latin typeface="+mn-lt"/>
            </a:endParaRPr>
          </a:p>
        </p:txBody>
      </p:sp>
      <p:graphicFrame>
        <p:nvGraphicFramePr>
          <p:cNvPr id="15565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9803268"/>
              </p:ext>
            </p:extLst>
          </p:nvPr>
        </p:nvGraphicFramePr>
        <p:xfrm>
          <a:off x="4413547" y="1087887"/>
          <a:ext cx="4629150" cy="2378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5" name="Visio" r:id="rId3" imgW="5380020" imgH="2627552" progId="Visio.Drawing.11">
                  <p:embed/>
                </p:oleObj>
              </mc:Choice>
              <mc:Fallback>
                <p:oleObj name="Visio" r:id="rId3" imgW="5380020" imgH="2627552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3547" y="1087887"/>
                        <a:ext cx="4629150" cy="2378869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5652" name="Group 4"/>
          <p:cNvGrpSpPr>
            <a:grpSpLocks/>
          </p:cNvGrpSpPr>
          <p:nvPr/>
        </p:nvGrpSpPr>
        <p:grpSpPr bwMode="auto">
          <a:xfrm>
            <a:off x="2927648" y="1142654"/>
            <a:ext cx="1095375" cy="4124325"/>
            <a:chOff x="376" y="520"/>
            <a:chExt cx="1204" cy="3472"/>
          </a:xfrm>
        </p:grpSpPr>
        <p:sp>
          <p:nvSpPr>
            <p:cNvPr id="155653" name="Rectangle 5"/>
            <p:cNvSpPr>
              <a:spLocks noChangeArrowheads="1"/>
            </p:cNvSpPr>
            <p:nvPr/>
          </p:nvSpPr>
          <p:spPr bwMode="auto">
            <a:xfrm>
              <a:off x="588" y="720"/>
              <a:ext cx="992" cy="36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47625" tIns="19050" rIns="47625" bIns="19050">
              <a:spAutoFit/>
            </a:bodyPr>
            <a:lstStyle/>
            <a:p>
              <a:pPr marL="257175" indent="-257175" algn="ctr">
                <a:lnSpc>
                  <a:spcPct val="86000"/>
                </a:lnSpc>
                <a:buClrTx/>
                <a:buSzTx/>
                <a:buNone/>
              </a:pPr>
              <a:r>
                <a:rPr lang="en-US" altLang="zh-CN" sz="1200" i="1"/>
                <a:t>Instruction</a:t>
              </a:r>
            </a:p>
            <a:p>
              <a:pPr marL="257175" indent="-257175" algn="ctr">
                <a:lnSpc>
                  <a:spcPct val="86000"/>
                </a:lnSpc>
                <a:buClrTx/>
                <a:buSzTx/>
                <a:buNone/>
              </a:pPr>
              <a:r>
                <a:rPr lang="en-US" altLang="zh-CN" sz="1200" i="1"/>
                <a:t>Fetch</a:t>
              </a:r>
            </a:p>
          </p:txBody>
        </p:sp>
        <p:sp>
          <p:nvSpPr>
            <p:cNvPr id="155654" name="Rectangle 6"/>
            <p:cNvSpPr>
              <a:spLocks noChangeArrowheads="1"/>
            </p:cNvSpPr>
            <p:nvPr/>
          </p:nvSpPr>
          <p:spPr bwMode="auto">
            <a:xfrm>
              <a:off x="588" y="1312"/>
              <a:ext cx="992" cy="36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47625" tIns="19050" rIns="47625" bIns="19050">
              <a:spAutoFit/>
            </a:bodyPr>
            <a:lstStyle/>
            <a:p>
              <a:pPr marL="257175" indent="-257175" algn="ctr">
                <a:lnSpc>
                  <a:spcPct val="86000"/>
                </a:lnSpc>
                <a:buClrTx/>
                <a:buSzTx/>
                <a:buNone/>
              </a:pPr>
              <a:r>
                <a:rPr lang="en-US" altLang="zh-CN" sz="1200" i="1"/>
                <a:t>Instruction</a:t>
              </a:r>
            </a:p>
            <a:p>
              <a:pPr marL="257175" indent="-257175" algn="ctr">
                <a:lnSpc>
                  <a:spcPct val="86000"/>
                </a:lnSpc>
                <a:buClrTx/>
                <a:buSzTx/>
                <a:buNone/>
              </a:pPr>
              <a:r>
                <a:rPr lang="en-US" altLang="zh-CN" sz="1200" i="1"/>
                <a:t>Decode</a:t>
              </a:r>
            </a:p>
          </p:txBody>
        </p:sp>
        <p:sp>
          <p:nvSpPr>
            <p:cNvPr id="155655" name="Rectangle 7"/>
            <p:cNvSpPr>
              <a:spLocks noChangeArrowheads="1"/>
            </p:cNvSpPr>
            <p:nvPr/>
          </p:nvSpPr>
          <p:spPr bwMode="auto">
            <a:xfrm>
              <a:off x="588" y="1902"/>
              <a:ext cx="992" cy="36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47625" tIns="19050" rIns="47625" bIns="19050">
              <a:spAutoFit/>
            </a:bodyPr>
            <a:lstStyle/>
            <a:p>
              <a:pPr marL="257175" indent="-257175" algn="ctr">
                <a:lnSpc>
                  <a:spcPct val="86000"/>
                </a:lnSpc>
                <a:buClrTx/>
                <a:buSzTx/>
                <a:buNone/>
              </a:pPr>
              <a:r>
                <a:rPr lang="en-US" altLang="zh-CN" sz="1200" i="1"/>
                <a:t>Operand</a:t>
              </a:r>
            </a:p>
            <a:p>
              <a:pPr marL="257175" indent="-257175" algn="ctr">
                <a:lnSpc>
                  <a:spcPct val="86000"/>
                </a:lnSpc>
                <a:buClrTx/>
                <a:buSzTx/>
                <a:buNone/>
              </a:pPr>
              <a:r>
                <a:rPr lang="en-US" altLang="zh-CN" sz="1200" i="1"/>
                <a:t>Fetch</a:t>
              </a:r>
            </a:p>
          </p:txBody>
        </p:sp>
        <p:sp>
          <p:nvSpPr>
            <p:cNvPr id="155656" name="Rectangle 8"/>
            <p:cNvSpPr>
              <a:spLocks noChangeArrowheads="1"/>
            </p:cNvSpPr>
            <p:nvPr/>
          </p:nvSpPr>
          <p:spPr bwMode="auto">
            <a:xfrm>
              <a:off x="588" y="2494"/>
              <a:ext cx="992" cy="16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47625" tIns="19050" rIns="47625" bIns="19050">
              <a:spAutoFit/>
            </a:bodyPr>
            <a:lstStyle/>
            <a:p>
              <a:pPr marL="257175" indent="-257175" algn="ctr">
                <a:lnSpc>
                  <a:spcPct val="88000"/>
                </a:lnSpc>
                <a:spcBef>
                  <a:spcPct val="43000"/>
                </a:spcBef>
                <a:buClrTx/>
                <a:buSzTx/>
                <a:buNone/>
              </a:pPr>
              <a:r>
                <a:rPr lang="en-US" altLang="zh-CN" sz="1200" i="1"/>
                <a:t>Execute</a:t>
              </a:r>
            </a:p>
          </p:txBody>
        </p:sp>
        <p:sp>
          <p:nvSpPr>
            <p:cNvPr id="155657" name="Rectangle 9"/>
            <p:cNvSpPr>
              <a:spLocks noChangeArrowheads="1"/>
            </p:cNvSpPr>
            <p:nvPr/>
          </p:nvSpPr>
          <p:spPr bwMode="auto">
            <a:xfrm>
              <a:off x="588" y="2902"/>
              <a:ext cx="992" cy="36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47625" tIns="19050" rIns="47625" bIns="19050">
              <a:spAutoFit/>
            </a:bodyPr>
            <a:lstStyle/>
            <a:p>
              <a:pPr marL="257175" indent="-257175" algn="ctr">
                <a:lnSpc>
                  <a:spcPct val="86000"/>
                </a:lnSpc>
                <a:buClrTx/>
                <a:buSzTx/>
                <a:buNone/>
              </a:pPr>
              <a:r>
                <a:rPr lang="en-US" altLang="zh-CN" sz="1200" i="1"/>
                <a:t>Result</a:t>
              </a:r>
            </a:p>
            <a:p>
              <a:pPr marL="257175" indent="-257175" algn="ctr">
                <a:lnSpc>
                  <a:spcPct val="86000"/>
                </a:lnSpc>
                <a:buClrTx/>
                <a:buSzTx/>
                <a:buNone/>
              </a:pPr>
              <a:r>
                <a:rPr lang="en-US" altLang="zh-CN" sz="1200" i="1"/>
                <a:t>Store</a:t>
              </a:r>
            </a:p>
          </p:txBody>
        </p:sp>
        <p:sp>
          <p:nvSpPr>
            <p:cNvPr id="155658" name="Rectangle 10"/>
            <p:cNvSpPr>
              <a:spLocks noChangeArrowheads="1"/>
            </p:cNvSpPr>
            <p:nvPr/>
          </p:nvSpPr>
          <p:spPr bwMode="auto">
            <a:xfrm>
              <a:off x="588" y="3494"/>
              <a:ext cx="992" cy="36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47625" tIns="19050" rIns="47625" bIns="19050">
              <a:spAutoFit/>
            </a:bodyPr>
            <a:lstStyle/>
            <a:p>
              <a:pPr marL="257175" indent="-257175" algn="ctr">
                <a:lnSpc>
                  <a:spcPct val="86000"/>
                </a:lnSpc>
                <a:buClrTx/>
                <a:buSzTx/>
                <a:buNone/>
              </a:pPr>
              <a:r>
                <a:rPr lang="en-US" altLang="zh-CN" sz="1200" i="1"/>
                <a:t>Next</a:t>
              </a:r>
            </a:p>
            <a:p>
              <a:pPr marL="257175" indent="-257175" algn="ctr">
                <a:lnSpc>
                  <a:spcPct val="86000"/>
                </a:lnSpc>
                <a:buClrTx/>
                <a:buSzTx/>
                <a:buNone/>
              </a:pPr>
              <a:r>
                <a:rPr lang="en-US" altLang="zh-CN" sz="1200" i="1"/>
                <a:t>Instruction</a:t>
              </a:r>
            </a:p>
          </p:txBody>
        </p:sp>
        <p:sp>
          <p:nvSpPr>
            <p:cNvPr id="155659" name="Line 11"/>
            <p:cNvSpPr>
              <a:spLocks noChangeShapeType="1"/>
            </p:cNvSpPr>
            <p:nvPr/>
          </p:nvSpPr>
          <p:spPr bwMode="auto">
            <a:xfrm>
              <a:off x="1056" y="1128"/>
              <a:ext cx="0" cy="16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5660" name="Line 12"/>
            <p:cNvSpPr>
              <a:spLocks noChangeShapeType="1"/>
            </p:cNvSpPr>
            <p:nvPr/>
          </p:nvSpPr>
          <p:spPr bwMode="auto">
            <a:xfrm>
              <a:off x="1056" y="2310"/>
              <a:ext cx="0" cy="16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5661" name="Line 13"/>
            <p:cNvSpPr>
              <a:spLocks noChangeShapeType="1"/>
            </p:cNvSpPr>
            <p:nvPr/>
          </p:nvSpPr>
          <p:spPr bwMode="auto">
            <a:xfrm>
              <a:off x="1056" y="1718"/>
              <a:ext cx="0" cy="16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5662" name="Line 14"/>
            <p:cNvSpPr>
              <a:spLocks noChangeShapeType="1"/>
            </p:cNvSpPr>
            <p:nvPr/>
          </p:nvSpPr>
          <p:spPr bwMode="auto">
            <a:xfrm>
              <a:off x="1056" y="3310"/>
              <a:ext cx="0" cy="16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5663" name="Line 15"/>
            <p:cNvSpPr>
              <a:spLocks noChangeShapeType="1"/>
            </p:cNvSpPr>
            <p:nvPr/>
          </p:nvSpPr>
          <p:spPr bwMode="auto">
            <a:xfrm>
              <a:off x="1056" y="2674"/>
              <a:ext cx="0" cy="21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5664" name="Line 16"/>
            <p:cNvSpPr>
              <a:spLocks noChangeShapeType="1"/>
            </p:cNvSpPr>
            <p:nvPr/>
          </p:nvSpPr>
          <p:spPr bwMode="auto">
            <a:xfrm>
              <a:off x="1056" y="3902"/>
              <a:ext cx="0" cy="7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5665" name="Line 17"/>
            <p:cNvSpPr>
              <a:spLocks noChangeShapeType="1"/>
            </p:cNvSpPr>
            <p:nvPr/>
          </p:nvSpPr>
          <p:spPr bwMode="auto">
            <a:xfrm flipH="1">
              <a:off x="376" y="3984"/>
              <a:ext cx="6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5666" name="Line 18"/>
            <p:cNvSpPr>
              <a:spLocks noChangeShapeType="1"/>
            </p:cNvSpPr>
            <p:nvPr/>
          </p:nvSpPr>
          <p:spPr bwMode="auto">
            <a:xfrm flipV="1">
              <a:off x="384" y="520"/>
              <a:ext cx="0" cy="347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5667" name="Line 19"/>
            <p:cNvSpPr>
              <a:spLocks noChangeShapeType="1"/>
            </p:cNvSpPr>
            <p:nvPr/>
          </p:nvSpPr>
          <p:spPr bwMode="auto">
            <a:xfrm>
              <a:off x="392" y="528"/>
              <a:ext cx="65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5668" name="Line 20"/>
            <p:cNvSpPr>
              <a:spLocks noChangeShapeType="1"/>
            </p:cNvSpPr>
            <p:nvPr/>
          </p:nvSpPr>
          <p:spPr bwMode="auto">
            <a:xfrm>
              <a:off x="1056" y="536"/>
              <a:ext cx="0" cy="16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55669" name="AutoShape 21"/>
          <p:cNvSpPr>
            <a:spLocks noChangeArrowheads="1"/>
          </p:cNvSpPr>
          <p:nvPr/>
        </p:nvSpPr>
        <p:spPr bwMode="auto">
          <a:xfrm>
            <a:off x="6604297" y="2330897"/>
            <a:ext cx="1543050" cy="457200"/>
          </a:xfrm>
          <a:prstGeom prst="wedgeRectCallout">
            <a:avLst>
              <a:gd name="adj1" fmla="val -91898"/>
              <a:gd name="adj2" fmla="val 93491"/>
            </a:avLst>
          </a:prstGeom>
          <a:solidFill>
            <a:srgbClr val="535CA1"/>
          </a:solidFill>
          <a:ln w="12700">
            <a:solidFill>
              <a:srgbClr val="05AD0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b="0">
                <a:solidFill>
                  <a:schemeClr val="bg1"/>
                </a:solidFill>
              </a:rPr>
              <a:t>根据</a:t>
            </a:r>
            <a:r>
              <a:rPr lang="en-US" altLang="zh-CN" sz="1200" b="0">
                <a:solidFill>
                  <a:schemeClr val="bg1"/>
                </a:solidFill>
              </a:rPr>
              <a:t>PC</a:t>
            </a:r>
            <a:r>
              <a:rPr lang="zh-CN" altLang="en-US" sz="1200" b="0">
                <a:solidFill>
                  <a:schemeClr val="bg1"/>
                </a:solidFill>
              </a:rPr>
              <a:t>内容从存储器取指令送</a:t>
            </a:r>
            <a:r>
              <a:rPr lang="en-US" altLang="zh-CN" sz="1200" b="0">
                <a:solidFill>
                  <a:schemeClr val="bg1"/>
                </a:solidFill>
              </a:rPr>
              <a:t>IR</a:t>
            </a:r>
          </a:p>
        </p:txBody>
      </p:sp>
      <p:sp>
        <p:nvSpPr>
          <p:cNvPr id="155670" name="AutoShape 22"/>
          <p:cNvSpPr>
            <a:spLocks noChangeArrowheads="1"/>
          </p:cNvSpPr>
          <p:nvPr/>
        </p:nvSpPr>
        <p:spPr bwMode="auto">
          <a:xfrm>
            <a:off x="6766223" y="980728"/>
            <a:ext cx="1566863" cy="647700"/>
          </a:xfrm>
          <a:prstGeom prst="wedgeRectCallout">
            <a:avLst>
              <a:gd name="adj1" fmla="val -101444"/>
              <a:gd name="adj2" fmla="val 96690"/>
            </a:avLst>
          </a:prstGeom>
          <a:solidFill>
            <a:srgbClr val="535CA1"/>
          </a:solidFill>
          <a:ln w="12700">
            <a:solidFill>
              <a:srgbClr val="05AD0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b="0">
                <a:solidFill>
                  <a:schemeClr val="bg1"/>
                </a:solidFill>
              </a:rPr>
              <a:t>指令译码器译码（解释指令），形成微操作控制信号</a:t>
            </a:r>
            <a:endParaRPr lang="en-US" altLang="zh-CN" sz="1200" b="0">
              <a:solidFill>
                <a:schemeClr val="bg1"/>
              </a:solidFill>
            </a:endParaRPr>
          </a:p>
        </p:txBody>
      </p:sp>
      <p:sp>
        <p:nvSpPr>
          <p:cNvPr id="155671" name="AutoShape 23"/>
          <p:cNvSpPr>
            <a:spLocks noChangeArrowheads="1"/>
          </p:cNvSpPr>
          <p:nvPr/>
        </p:nvSpPr>
        <p:spPr bwMode="auto">
          <a:xfrm>
            <a:off x="4065885" y="3140522"/>
            <a:ext cx="1600200" cy="514350"/>
          </a:xfrm>
          <a:prstGeom prst="wedgeRectCallout">
            <a:avLst>
              <a:gd name="adj1" fmla="val -11829"/>
              <a:gd name="adj2" fmla="val -206250"/>
            </a:avLst>
          </a:prstGeom>
          <a:solidFill>
            <a:srgbClr val="535CA1"/>
          </a:solidFill>
          <a:ln w="12700">
            <a:solidFill>
              <a:srgbClr val="05AD0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b="0">
                <a:solidFill>
                  <a:schemeClr val="bg1"/>
                </a:solidFill>
              </a:rPr>
              <a:t>在控制信号的作用下取操作数送运算器</a:t>
            </a:r>
            <a:endParaRPr lang="en-US" altLang="zh-CN" sz="1200" b="0">
              <a:solidFill>
                <a:schemeClr val="bg1"/>
              </a:solidFill>
            </a:endParaRPr>
          </a:p>
        </p:txBody>
      </p:sp>
      <p:sp>
        <p:nvSpPr>
          <p:cNvPr id="155672" name="AutoShape 24"/>
          <p:cNvSpPr>
            <a:spLocks noChangeArrowheads="1"/>
          </p:cNvSpPr>
          <p:nvPr/>
        </p:nvSpPr>
        <p:spPr bwMode="auto">
          <a:xfrm>
            <a:off x="5470822" y="2708326"/>
            <a:ext cx="1143000" cy="514350"/>
          </a:xfrm>
          <a:prstGeom prst="wedgeRectCallout">
            <a:avLst>
              <a:gd name="adj1" fmla="val -87398"/>
              <a:gd name="adj2" fmla="val -200463"/>
            </a:avLst>
          </a:prstGeom>
          <a:solidFill>
            <a:srgbClr val="535CA1"/>
          </a:solidFill>
          <a:ln w="12700">
            <a:solidFill>
              <a:srgbClr val="05AD0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b="0">
                <a:solidFill>
                  <a:schemeClr val="bg1"/>
                </a:solidFill>
              </a:rPr>
              <a:t>运算器执行指令功能</a:t>
            </a:r>
            <a:endParaRPr lang="en-US" altLang="zh-CN" sz="1200" b="0">
              <a:solidFill>
                <a:schemeClr val="bg1"/>
              </a:solidFill>
            </a:endParaRPr>
          </a:p>
        </p:txBody>
      </p:sp>
      <p:sp>
        <p:nvSpPr>
          <p:cNvPr id="155673" name="AutoShape 25"/>
          <p:cNvSpPr>
            <a:spLocks noChangeArrowheads="1"/>
          </p:cNvSpPr>
          <p:nvPr/>
        </p:nvSpPr>
        <p:spPr bwMode="auto">
          <a:xfrm>
            <a:off x="3580110" y="2276128"/>
            <a:ext cx="800100" cy="514350"/>
          </a:xfrm>
          <a:prstGeom prst="wedgeRectCallout">
            <a:avLst>
              <a:gd name="adj1" fmla="val 125296"/>
              <a:gd name="adj2" fmla="val -187269"/>
            </a:avLst>
          </a:prstGeom>
          <a:solidFill>
            <a:srgbClr val="535CA1"/>
          </a:solidFill>
          <a:ln w="12700">
            <a:solidFill>
              <a:srgbClr val="05AD0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b="0">
                <a:solidFill>
                  <a:schemeClr val="bg1"/>
                </a:solidFill>
              </a:rPr>
              <a:t>保存指令结果</a:t>
            </a:r>
            <a:endParaRPr lang="en-US" altLang="zh-CN" sz="1200" b="0">
              <a:solidFill>
                <a:schemeClr val="bg1"/>
              </a:solidFill>
            </a:endParaRPr>
          </a:p>
        </p:txBody>
      </p:sp>
      <p:sp>
        <p:nvSpPr>
          <p:cNvPr id="155674" name="AutoShape 26"/>
          <p:cNvSpPr>
            <a:spLocks noChangeArrowheads="1"/>
          </p:cNvSpPr>
          <p:nvPr/>
        </p:nvSpPr>
        <p:spPr bwMode="auto">
          <a:xfrm>
            <a:off x="7198419" y="1736776"/>
            <a:ext cx="1143000" cy="514350"/>
          </a:xfrm>
          <a:prstGeom prst="wedgeRectCallout">
            <a:avLst>
              <a:gd name="adj1" fmla="val -113750"/>
              <a:gd name="adj2" fmla="val -72685"/>
            </a:avLst>
          </a:prstGeom>
          <a:solidFill>
            <a:srgbClr val="535CA1"/>
          </a:solidFill>
          <a:ln w="12700">
            <a:solidFill>
              <a:srgbClr val="05AD0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b="0">
                <a:solidFill>
                  <a:schemeClr val="bg1"/>
                </a:solidFill>
              </a:rPr>
              <a:t>形成下条指令的地址并送</a:t>
            </a:r>
            <a:r>
              <a:rPr lang="en-US" altLang="zh-CN" sz="1200" b="0">
                <a:solidFill>
                  <a:schemeClr val="bg1"/>
                </a:solidFill>
              </a:rPr>
              <a:t>PC</a:t>
            </a:r>
          </a:p>
        </p:txBody>
      </p:sp>
      <p:sp>
        <p:nvSpPr>
          <p:cNvPr id="155676" name="Text Box 28"/>
          <p:cNvSpPr txBox="1">
            <a:spLocks noChangeArrowheads="1"/>
          </p:cNvSpPr>
          <p:nvPr/>
        </p:nvSpPr>
        <p:spPr bwMode="auto">
          <a:xfrm>
            <a:off x="4444505" y="3681067"/>
            <a:ext cx="4751785" cy="2460601"/>
          </a:xfrm>
          <a:prstGeom prst="rect">
            <a:avLst/>
          </a:prstGeom>
          <a:solidFill>
            <a:srgbClr val="F6F7BF"/>
          </a:solidFill>
          <a:ln w="127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lIns="47625" tIns="72900" rIns="47625" bIns="45900">
            <a:spAutoFit/>
          </a:bodyPr>
          <a:lstStyle/>
          <a:p>
            <a:pPr marL="342900" indent="-342900">
              <a:spcBef>
                <a:spcPct val="50000"/>
              </a:spcBef>
              <a:buFont typeface="Wingdings" pitchFamily="2" charset="2"/>
              <a:buAutoNum type="arabicPeriod"/>
            </a:pPr>
            <a:r>
              <a:rPr lang="zh-CN" altLang="en-US">
                <a:solidFill>
                  <a:srgbClr val="001ADC"/>
                </a:solidFill>
              </a:rPr>
              <a:t>根据</a:t>
            </a:r>
            <a:r>
              <a:rPr lang="en-US" altLang="zh-CN">
                <a:solidFill>
                  <a:srgbClr val="001ADC"/>
                </a:solidFill>
              </a:rPr>
              <a:t>PC</a:t>
            </a:r>
            <a:r>
              <a:rPr lang="zh-CN" altLang="en-US">
                <a:solidFill>
                  <a:srgbClr val="001ADC"/>
                </a:solidFill>
              </a:rPr>
              <a:t>内容从存储器取指令送</a:t>
            </a:r>
            <a:r>
              <a:rPr lang="en-US" altLang="zh-CN">
                <a:solidFill>
                  <a:srgbClr val="001ADC"/>
                </a:solidFill>
              </a:rPr>
              <a:t>IR</a:t>
            </a:r>
            <a:r>
              <a:rPr lang="zh-CN" altLang="en-US">
                <a:solidFill>
                  <a:srgbClr val="001ADC"/>
                </a:solidFill>
              </a:rPr>
              <a:t>；</a:t>
            </a:r>
          </a:p>
          <a:p>
            <a:pPr marL="342900" indent="-342900">
              <a:spcBef>
                <a:spcPct val="50000"/>
              </a:spcBef>
              <a:buFont typeface="Wingdings" pitchFamily="2" charset="2"/>
              <a:buAutoNum type="arabicPeriod"/>
            </a:pPr>
            <a:r>
              <a:rPr lang="zh-CN" altLang="en-US">
                <a:solidFill>
                  <a:srgbClr val="001ADC"/>
                </a:solidFill>
              </a:rPr>
              <a:t>指令译码器译码（解释指令），形成微操作控制信号；</a:t>
            </a:r>
          </a:p>
          <a:p>
            <a:pPr marL="342900" indent="-342900">
              <a:spcBef>
                <a:spcPct val="50000"/>
              </a:spcBef>
              <a:buFont typeface="Wingdings" pitchFamily="2" charset="2"/>
              <a:buAutoNum type="arabicPeriod"/>
            </a:pPr>
            <a:r>
              <a:rPr lang="zh-CN" altLang="en-US">
                <a:solidFill>
                  <a:srgbClr val="001ADC"/>
                </a:solidFill>
              </a:rPr>
              <a:t>在控制信号的作用下取操作数送运算器；</a:t>
            </a:r>
          </a:p>
          <a:p>
            <a:pPr marL="342900" indent="-342900">
              <a:spcBef>
                <a:spcPct val="50000"/>
              </a:spcBef>
              <a:buFont typeface="Wingdings" pitchFamily="2" charset="2"/>
              <a:buAutoNum type="arabicPeriod"/>
            </a:pPr>
            <a:r>
              <a:rPr lang="zh-CN" altLang="en-US">
                <a:solidFill>
                  <a:srgbClr val="001ADC"/>
                </a:solidFill>
              </a:rPr>
              <a:t>运算器运行；</a:t>
            </a:r>
          </a:p>
          <a:p>
            <a:pPr marL="342900" indent="-342900">
              <a:spcBef>
                <a:spcPct val="50000"/>
              </a:spcBef>
              <a:buFont typeface="Wingdings" pitchFamily="2" charset="2"/>
              <a:buAutoNum type="arabicPeriod"/>
            </a:pPr>
            <a:r>
              <a:rPr lang="zh-CN" altLang="en-US">
                <a:solidFill>
                  <a:srgbClr val="001ADC"/>
                </a:solidFill>
              </a:rPr>
              <a:t>保存结果；</a:t>
            </a:r>
          </a:p>
          <a:p>
            <a:pPr marL="342900" indent="-342900">
              <a:spcBef>
                <a:spcPct val="50000"/>
              </a:spcBef>
              <a:buFont typeface="Wingdings" pitchFamily="2" charset="2"/>
              <a:buAutoNum type="arabicPeriod"/>
            </a:pPr>
            <a:r>
              <a:rPr lang="zh-CN" altLang="en-US">
                <a:solidFill>
                  <a:srgbClr val="001ADC"/>
                </a:solidFill>
              </a:rPr>
              <a:t>形成下一条指令地址送</a:t>
            </a:r>
            <a:r>
              <a:rPr lang="en-US" altLang="zh-CN">
                <a:solidFill>
                  <a:srgbClr val="001ADC"/>
                </a:solidFill>
              </a:rPr>
              <a:t>PC</a:t>
            </a:r>
            <a:r>
              <a:rPr lang="zh-CN" altLang="en-US">
                <a:solidFill>
                  <a:srgbClr val="001ADC"/>
                </a:solidFill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6709206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5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5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5567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55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56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56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5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55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56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56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5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55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5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5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5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155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56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56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5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155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5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5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5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1556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5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5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5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676" grpId="0" build="p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1055440" y="1052736"/>
            <a:ext cx="3590925" cy="458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None/>
            </a:pPr>
            <a:r>
              <a:rPr lang="zh-CN" altLang="en-US" sz="2800" dirty="0">
                <a:latin typeface="Times New Roman" pitchFamily="18" charset="0"/>
              </a:rPr>
              <a:t>1</a:t>
            </a:r>
            <a:r>
              <a:rPr lang="zh-CN" altLang="en-US" sz="2800" dirty="0"/>
              <a:t>.上机前的准备</a:t>
            </a:r>
          </a:p>
        </p:txBody>
      </p:sp>
      <p:sp>
        <p:nvSpPr>
          <p:cNvPr id="35845" name="Text Box 5"/>
          <p:cNvSpPr txBox="1">
            <a:spLocks noChangeArrowheads="1"/>
          </p:cNvSpPr>
          <p:nvPr/>
        </p:nvSpPr>
        <p:spPr bwMode="auto">
          <a:xfrm>
            <a:off x="1467397" y="2019630"/>
            <a:ext cx="2378869" cy="406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None/>
            </a:pPr>
            <a:r>
              <a:rPr lang="zh-CN" altLang="en-US" sz="2400"/>
              <a:t> 建立数学模型     </a:t>
            </a:r>
          </a:p>
        </p:txBody>
      </p:sp>
      <p:grpSp>
        <p:nvGrpSpPr>
          <p:cNvPr id="35945" name="Group 105"/>
          <p:cNvGrpSpPr>
            <a:grpSpLocks/>
          </p:cNvGrpSpPr>
          <p:nvPr/>
        </p:nvGrpSpPr>
        <p:grpSpPr bwMode="auto">
          <a:xfrm>
            <a:off x="1553120" y="3104572"/>
            <a:ext cx="4107656" cy="622697"/>
            <a:chOff x="1227" y="1956"/>
            <a:chExt cx="3450" cy="523"/>
          </a:xfrm>
        </p:grpSpPr>
        <p:sp>
          <p:nvSpPr>
            <p:cNvPr id="35848" name="Line 8"/>
            <p:cNvSpPr>
              <a:spLocks noChangeShapeType="1"/>
            </p:cNvSpPr>
            <p:nvPr/>
          </p:nvSpPr>
          <p:spPr bwMode="auto">
            <a:xfrm>
              <a:off x="2270" y="2208"/>
              <a:ext cx="222" cy="1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buNone/>
              </a:pPr>
              <a:endParaRPr lang="zh-CN" altLang="en-US" sz="2000"/>
            </a:p>
          </p:txBody>
        </p:sp>
        <p:sp>
          <p:nvSpPr>
            <p:cNvPr id="35849" name="Line 9"/>
            <p:cNvSpPr>
              <a:spLocks noChangeShapeType="1"/>
            </p:cNvSpPr>
            <p:nvPr/>
          </p:nvSpPr>
          <p:spPr bwMode="auto">
            <a:xfrm>
              <a:off x="2798" y="2207"/>
              <a:ext cx="225" cy="1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buNone/>
              </a:pPr>
              <a:endParaRPr lang="zh-CN" altLang="en-US" sz="2000"/>
            </a:p>
          </p:txBody>
        </p:sp>
        <p:sp>
          <p:nvSpPr>
            <p:cNvPr id="35850" name="Line 10"/>
            <p:cNvSpPr>
              <a:spLocks noChangeShapeType="1"/>
            </p:cNvSpPr>
            <p:nvPr/>
          </p:nvSpPr>
          <p:spPr bwMode="auto">
            <a:xfrm>
              <a:off x="3326" y="2207"/>
              <a:ext cx="232" cy="1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buNone/>
              </a:pPr>
              <a:endParaRPr lang="zh-CN" altLang="en-US" sz="2000"/>
            </a:p>
          </p:txBody>
        </p:sp>
        <p:sp>
          <p:nvSpPr>
            <p:cNvPr id="35851" name="Line 11"/>
            <p:cNvSpPr>
              <a:spLocks noChangeShapeType="1"/>
            </p:cNvSpPr>
            <p:nvPr/>
          </p:nvSpPr>
          <p:spPr bwMode="auto">
            <a:xfrm>
              <a:off x="3841" y="2207"/>
              <a:ext cx="228" cy="1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buNone/>
              </a:pPr>
              <a:endParaRPr lang="zh-CN" altLang="en-US" sz="2000"/>
            </a:p>
          </p:txBody>
        </p:sp>
        <p:sp>
          <p:nvSpPr>
            <p:cNvPr id="35853" name="Rectangle 13"/>
            <p:cNvSpPr>
              <a:spLocks noChangeArrowheads="1"/>
            </p:cNvSpPr>
            <p:nvPr/>
          </p:nvSpPr>
          <p:spPr bwMode="auto">
            <a:xfrm>
              <a:off x="4161" y="2064"/>
              <a:ext cx="141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buNone/>
              </a:pPr>
              <a:r>
                <a:rPr lang="zh-CN" altLang="en-US" sz="2400">
                  <a:latin typeface="Symbol" pitchFamily="18" charset="2"/>
                </a:rPr>
                <a:t>-</a:t>
              </a:r>
              <a:endParaRPr lang="zh-CN" altLang="en-US" sz="2400"/>
            </a:p>
          </p:txBody>
        </p:sp>
        <p:sp>
          <p:nvSpPr>
            <p:cNvPr id="35854" name="Rectangle 14"/>
            <p:cNvSpPr>
              <a:spLocks noChangeArrowheads="1"/>
            </p:cNvSpPr>
            <p:nvPr/>
          </p:nvSpPr>
          <p:spPr bwMode="auto">
            <a:xfrm>
              <a:off x="3645" y="2064"/>
              <a:ext cx="141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buNone/>
              </a:pPr>
              <a:r>
                <a:rPr lang="zh-CN" altLang="en-US" sz="2400">
                  <a:latin typeface="Symbol" pitchFamily="18" charset="2"/>
                </a:rPr>
                <a:t>+</a:t>
              </a:r>
              <a:endParaRPr lang="zh-CN" altLang="en-US" sz="2400"/>
            </a:p>
          </p:txBody>
        </p:sp>
        <p:sp>
          <p:nvSpPr>
            <p:cNvPr id="35855" name="Rectangle 15"/>
            <p:cNvSpPr>
              <a:spLocks noChangeArrowheads="1"/>
            </p:cNvSpPr>
            <p:nvPr/>
          </p:nvSpPr>
          <p:spPr bwMode="auto">
            <a:xfrm>
              <a:off x="3105" y="2064"/>
              <a:ext cx="141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buNone/>
              </a:pPr>
              <a:r>
                <a:rPr lang="zh-CN" altLang="en-US" sz="2400">
                  <a:latin typeface="Symbol" pitchFamily="18" charset="2"/>
                </a:rPr>
                <a:t>-</a:t>
              </a:r>
              <a:endParaRPr lang="zh-CN" altLang="en-US" sz="2400"/>
            </a:p>
          </p:txBody>
        </p:sp>
        <p:sp>
          <p:nvSpPr>
            <p:cNvPr id="35856" name="Rectangle 16"/>
            <p:cNvSpPr>
              <a:spLocks noChangeArrowheads="1"/>
            </p:cNvSpPr>
            <p:nvPr/>
          </p:nvSpPr>
          <p:spPr bwMode="auto">
            <a:xfrm>
              <a:off x="2589" y="2064"/>
              <a:ext cx="141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buNone/>
              </a:pPr>
              <a:r>
                <a:rPr lang="zh-CN" altLang="en-US" sz="2400">
                  <a:latin typeface="Symbol" pitchFamily="18" charset="2"/>
                </a:rPr>
                <a:t>+</a:t>
              </a:r>
              <a:endParaRPr lang="zh-CN" altLang="en-US" sz="2400"/>
            </a:p>
          </p:txBody>
        </p:sp>
        <p:sp>
          <p:nvSpPr>
            <p:cNvPr id="35857" name="Rectangle 17"/>
            <p:cNvSpPr>
              <a:spLocks noChangeArrowheads="1"/>
            </p:cNvSpPr>
            <p:nvPr/>
          </p:nvSpPr>
          <p:spPr bwMode="auto">
            <a:xfrm>
              <a:off x="2061" y="2064"/>
              <a:ext cx="141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buNone/>
              </a:pPr>
              <a:r>
                <a:rPr lang="zh-CN" altLang="en-US" sz="2400">
                  <a:latin typeface="Symbol" pitchFamily="18" charset="2"/>
                </a:rPr>
                <a:t>-</a:t>
              </a:r>
              <a:endParaRPr lang="zh-CN" altLang="en-US" sz="2400"/>
            </a:p>
          </p:txBody>
        </p:sp>
        <p:sp>
          <p:nvSpPr>
            <p:cNvPr id="35858" name="Rectangle 18"/>
            <p:cNvSpPr>
              <a:spLocks noChangeArrowheads="1"/>
            </p:cNvSpPr>
            <p:nvPr/>
          </p:nvSpPr>
          <p:spPr bwMode="auto">
            <a:xfrm>
              <a:off x="1690" y="2064"/>
              <a:ext cx="141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buNone/>
              </a:pPr>
              <a:r>
                <a:rPr lang="zh-CN" altLang="en-US" sz="2400">
                  <a:latin typeface="Symbol" pitchFamily="18" charset="2"/>
                </a:rPr>
                <a:t>=</a:t>
              </a:r>
              <a:endParaRPr lang="zh-CN" altLang="en-US" sz="2400"/>
            </a:p>
          </p:txBody>
        </p:sp>
        <p:sp>
          <p:nvSpPr>
            <p:cNvPr id="35859" name="Rectangle 19"/>
            <p:cNvSpPr>
              <a:spLocks noChangeArrowheads="1"/>
            </p:cNvSpPr>
            <p:nvPr/>
          </p:nvSpPr>
          <p:spPr bwMode="auto">
            <a:xfrm>
              <a:off x="4021" y="2215"/>
              <a:ext cx="86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buNone/>
              </a:pPr>
              <a:r>
                <a:rPr lang="zh-CN" altLang="en-US" sz="2400">
                  <a:latin typeface="Times New Roman" pitchFamily="18" charset="0"/>
                </a:rPr>
                <a:t>!</a:t>
              </a:r>
              <a:endParaRPr lang="zh-CN" altLang="en-US" sz="2400"/>
            </a:p>
          </p:txBody>
        </p:sp>
        <p:sp>
          <p:nvSpPr>
            <p:cNvPr id="35860" name="Rectangle 20"/>
            <p:cNvSpPr>
              <a:spLocks noChangeArrowheads="1"/>
            </p:cNvSpPr>
            <p:nvPr/>
          </p:nvSpPr>
          <p:spPr bwMode="auto">
            <a:xfrm>
              <a:off x="3909" y="1956"/>
              <a:ext cx="215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buNone/>
              </a:pPr>
              <a:r>
                <a:rPr lang="en-US" altLang="zh-CN" sz="2400" i="1">
                  <a:latin typeface="Times New Roman" pitchFamily="18" charset="0"/>
                </a:rPr>
                <a:t>x</a:t>
              </a:r>
              <a:r>
                <a:rPr lang="en-US" altLang="zh-CN" sz="2400" baseline="30000">
                  <a:latin typeface="Times New Roman" pitchFamily="18" charset="0"/>
                </a:rPr>
                <a:t>9</a:t>
              </a:r>
            </a:p>
          </p:txBody>
        </p:sp>
        <p:sp>
          <p:nvSpPr>
            <p:cNvPr id="35861" name="Rectangle 21"/>
            <p:cNvSpPr>
              <a:spLocks noChangeArrowheads="1"/>
            </p:cNvSpPr>
            <p:nvPr/>
          </p:nvSpPr>
          <p:spPr bwMode="auto">
            <a:xfrm>
              <a:off x="3487" y="2215"/>
              <a:ext cx="86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buNone/>
              </a:pPr>
              <a:r>
                <a:rPr lang="zh-CN" altLang="en-US" sz="2400">
                  <a:latin typeface="Times New Roman" pitchFamily="18" charset="0"/>
                </a:rPr>
                <a:t>!</a:t>
              </a:r>
              <a:endParaRPr lang="zh-CN" altLang="en-US" sz="2400"/>
            </a:p>
          </p:txBody>
        </p:sp>
        <p:sp>
          <p:nvSpPr>
            <p:cNvPr id="35862" name="Rectangle 22"/>
            <p:cNvSpPr>
              <a:spLocks noChangeArrowheads="1"/>
            </p:cNvSpPr>
            <p:nvPr/>
          </p:nvSpPr>
          <p:spPr bwMode="auto">
            <a:xfrm>
              <a:off x="3394" y="1956"/>
              <a:ext cx="215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buNone/>
              </a:pPr>
              <a:r>
                <a:rPr lang="en-US" altLang="zh-CN" sz="2400" i="1">
                  <a:latin typeface="Times New Roman" pitchFamily="18" charset="0"/>
                </a:rPr>
                <a:t>x</a:t>
              </a:r>
              <a:r>
                <a:rPr lang="en-US" altLang="zh-CN" sz="2400" baseline="30000">
                  <a:latin typeface="Times New Roman" pitchFamily="18" charset="0"/>
                </a:rPr>
                <a:t>7</a:t>
              </a:r>
            </a:p>
          </p:txBody>
        </p:sp>
        <p:sp>
          <p:nvSpPr>
            <p:cNvPr id="35863" name="Rectangle 23"/>
            <p:cNvSpPr>
              <a:spLocks noChangeArrowheads="1"/>
            </p:cNvSpPr>
            <p:nvPr/>
          </p:nvSpPr>
          <p:spPr bwMode="auto">
            <a:xfrm>
              <a:off x="2976" y="2215"/>
              <a:ext cx="86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buNone/>
              </a:pPr>
              <a:r>
                <a:rPr lang="zh-CN" altLang="en-US" sz="2400">
                  <a:latin typeface="Times New Roman" pitchFamily="18" charset="0"/>
                </a:rPr>
                <a:t>!</a:t>
              </a:r>
              <a:endParaRPr lang="zh-CN" altLang="en-US" sz="2400"/>
            </a:p>
          </p:txBody>
        </p:sp>
        <p:sp>
          <p:nvSpPr>
            <p:cNvPr id="35864" name="Rectangle 24"/>
            <p:cNvSpPr>
              <a:spLocks noChangeArrowheads="1"/>
            </p:cNvSpPr>
            <p:nvPr/>
          </p:nvSpPr>
          <p:spPr bwMode="auto">
            <a:xfrm>
              <a:off x="2866" y="1956"/>
              <a:ext cx="215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buNone/>
              </a:pPr>
              <a:r>
                <a:rPr lang="en-US" altLang="zh-CN" sz="2400" i="1">
                  <a:latin typeface="Times New Roman" pitchFamily="18" charset="0"/>
                </a:rPr>
                <a:t>x</a:t>
              </a:r>
              <a:r>
                <a:rPr lang="en-US" altLang="zh-CN" sz="2400" baseline="30000">
                  <a:latin typeface="Times New Roman" pitchFamily="18" charset="0"/>
                </a:rPr>
                <a:t>5</a:t>
              </a:r>
            </a:p>
          </p:txBody>
        </p:sp>
        <p:sp>
          <p:nvSpPr>
            <p:cNvPr id="35865" name="Rectangle 25"/>
            <p:cNvSpPr>
              <a:spLocks noChangeArrowheads="1"/>
            </p:cNvSpPr>
            <p:nvPr/>
          </p:nvSpPr>
          <p:spPr bwMode="auto">
            <a:xfrm>
              <a:off x="2444" y="2215"/>
              <a:ext cx="86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buNone/>
              </a:pPr>
              <a:r>
                <a:rPr lang="zh-CN" altLang="en-US" sz="2400">
                  <a:latin typeface="Times New Roman" pitchFamily="18" charset="0"/>
                </a:rPr>
                <a:t>!</a:t>
              </a:r>
              <a:endParaRPr lang="zh-CN" altLang="en-US" sz="2400"/>
            </a:p>
          </p:txBody>
        </p:sp>
        <p:sp>
          <p:nvSpPr>
            <p:cNvPr id="35866" name="Rectangle 26"/>
            <p:cNvSpPr>
              <a:spLocks noChangeArrowheads="1"/>
            </p:cNvSpPr>
            <p:nvPr/>
          </p:nvSpPr>
          <p:spPr bwMode="auto">
            <a:xfrm>
              <a:off x="2338" y="1956"/>
              <a:ext cx="215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buNone/>
              </a:pPr>
              <a:r>
                <a:rPr lang="en-US" altLang="zh-CN" sz="2400" i="1">
                  <a:latin typeface="Times New Roman" pitchFamily="18" charset="0"/>
                </a:rPr>
                <a:t>x</a:t>
              </a:r>
              <a:r>
                <a:rPr lang="en-US" altLang="zh-CN" sz="2400" baseline="30000"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35867" name="Rectangle 27"/>
            <p:cNvSpPr>
              <a:spLocks noChangeArrowheads="1"/>
            </p:cNvSpPr>
            <p:nvPr/>
          </p:nvSpPr>
          <p:spPr bwMode="auto">
            <a:xfrm>
              <a:off x="1892" y="2064"/>
              <a:ext cx="129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buNone/>
              </a:pPr>
              <a:r>
                <a:rPr lang="en-US" altLang="zh-CN" sz="2400" i="1">
                  <a:latin typeface="Times New Roman" pitchFamily="18" charset="0"/>
                </a:rPr>
                <a:t>x</a:t>
              </a:r>
              <a:endParaRPr lang="en-US" altLang="zh-CN" sz="2400"/>
            </a:p>
          </p:txBody>
        </p:sp>
        <p:sp>
          <p:nvSpPr>
            <p:cNvPr id="35868" name="Rectangle 28"/>
            <p:cNvSpPr>
              <a:spLocks noChangeArrowheads="1"/>
            </p:cNvSpPr>
            <p:nvPr/>
          </p:nvSpPr>
          <p:spPr bwMode="auto">
            <a:xfrm>
              <a:off x="1545" y="2064"/>
              <a:ext cx="129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buNone/>
              </a:pPr>
              <a:r>
                <a:rPr lang="en-US" altLang="zh-CN" sz="2400" i="1">
                  <a:latin typeface="Times New Roman" pitchFamily="18" charset="0"/>
                </a:rPr>
                <a:t>x</a:t>
              </a:r>
              <a:endParaRPr lang="en-US" altLang="zh-CN" sz="2400"/>
            </a:p>
          </p:txBody>
        </p:sp>
        <p:sp>
          <p:nvSpPr>
            <p:cNvPr id="35869" name="Rectangle 29"/>
            <p:cNvSpPr>
              <a:spLocks noChangeArrowheads="1"/>
            </p:cNvSpPr>
            <p:nvPr/>
          </p:nvSpPr>
          <p:spPr bwMode="auto">
            <a:xfrm>
              <a:off x="3902" y="2208"/>
              <a:ext cx="129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buNone/>
              </a:pPr>
              <a:r>
                <a:rPr lang="zh-CN" altLang="en-US" sz="2400">
                  <a:latin typeface="Times New Roman" pitchFamily="18" charset="0"/>
                </a:rPr>
                <a:t>9</a:t>
              </a:r>
              <a:endParaRPr lang="zh-CN" altLang="en-US" sz="2400"/>
            </a:p>
          </p:txBody>
        </p:sp>
        <p:sp>
          <p:nvSpPr>
            <p:cNvPr id="35870" name="Rectangle 30"/>
            <p:cNvSpPr>
              <a:spLocks noChangeArrowheads="1"/>
            </p:cNvSpPr>
            <p:nvPr/>
          </p:nvSpPr>
          <p:spPr bwMode="auto">
            <a:xfrm>
              <a:off x="3388" y="2208"/>
              <a:ext cx="129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buNone/>
              </a:pPr>
              <a:r>
                <a:rPr lang="zh-CN" altLang="en-US" sz="2400">
                  <a:latin typeface="Times New Roman" pitchFamily="18" charset="0"/>
                </a:rPr>
                <a:t>7</a:t>
              </a:r>
              <a:endParaRPr lang="zh-CN" altLang="en-US" sz="2400"/>
            </a:p>
          </p:txBody>
        </p:sp>
        <p:sp>
          <p:nvSpPr>
            <p:cNvPr id="35871" name="Rectangle 31"/>
            <p:cNvSpPr>
              <a:spLocks noChangeArrowheads="1"/>
            </p:cNvSpPr>
            <p:nvPr/>
          </p:nvSpPr>
          <p:spPr bwMode="auto">
            <a:xfrm>
              <a:off x="2859" y="2208"/>
              <a:ext cx="129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buNone/>
              </a:pPr>
              <a:r>
                <a:rPr lang="zh-CN" altLang="en-US" sz="2400">
                  <a:latin typeface="Times New Roman" pitchFamily="18" charset="0"/>
                </a:rPr>
                <a:t>5</a:t>
              </a:r>
              <a:endParaRPr lang="zh-CN" altLang="en-US" sz="2400"/>
            </a:p>
          </p:txBody>
        </p:sp>
        <p:sp>
          <p:nvSpPr>
            <p:cNvPr id="35872" name="Rectangle 32"/>
            <p:cNvSpPr>
              <a:spLocks noChangeArrowheads="1"/>
            </p:cNvSpPr>
            <p:nvPr/>
          </p:nvSpPr>
          <p:spPr bwMode="auto">
            <a:xfrm>
              <a:off x="2331" y="2208"/>
              <a:ext cx="129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buNone/>
              </a:pPr>
              <a:r>
                <a:rPr lang="zh-CN" altLang="en-US" sz="2400">
                  <a:latin typeface="Times New Roman" pitchFamily="18" charset="0"/>
                </a:rPr>
                <a:t>3</a:t>
              </a:r>
              <a:endParaRPr lang="zh-CN" altLang="en-US" sz="2400"/>
            </a:p>
          </p:txBody>
        </p:sp>
        <p:sp>
          <p:nvSpPr>
            <p:cNvPr id="35873" name="Rectangle 33"/>
            <p:cNvSpPr>
              <a:spLocks noChangeArrowheads="1"/>
            </p:cNvSpPr>
            <p:nvPr/>
          </p:nvSpPr>
          <p:spPr bwMode="auto">
            <a:xfrm>
              <a:off x="1227" y="2064"/>
              <a:ext cx="316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buNone/>
              </a:pPr>
              <a:r>
                <a:rPr lang="en-US" altLang="zh-CN" sz="2400">
                  <a:latin typeface="Times New Roman" pitchFamily="18" charset="0"/>
                </a:rPr>
                <a:t>sin</a:t>
              </a:r>
              <a:endParaRPr lang="en-US" altLang="zh-CN" sz="2400"/>
            </a:p>
          </p:txBody>
        </p:sp>
        <p:sp>
          <p:nvSpPr>
            <p:cNvPr id="35879" name="Text Box 39"/>
            <p:cNvSpPr txBox="1">
              <a:spLocks noChangeArrowheads="1"/>
            </p:cNvSpPr>
            <p:nvPr/>
          </p:nvSpPr>
          <p:spPr bwMode="auto">
            <a:xfrm>
              <a:off x="4263" y="1989"/>
              <a:ext cx="414" cy="3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None/>
              </a:pPr>
              <a:r>
                <a:rPr lang="zh-CN" altLang="en-US" sz="2400">
                  <a:latin typeface="Times New Roman"/>
                </a:rPr>
                <a:t>…</a:t>
              </a:r>
              <a:endParaRPr lang="zh-CN" altLang="en-US" sz="2400"/>
            </a:p>
          </p:txBody>
        </p:sp>
      </p:grpSp>
      <p:sp>
        <p:nvSpPr>
          <p:cNvPr id="35920" name="Text Box 80"/>
          <p:cNvSpPr txBox="1">
            <a:spLocks noChangeArrowheads="1"/>
          </p:cNvSpPr>
          <p:nvPr/>
        </p:nvSpPr>
        <p:spPr bwMode="auto">
          <a:xfrm>
            <a:off x="1467397" y="4167517"/>
            <a:ext cx="2125903" cy="406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2400"/>
              <a:t> 编制解题程序</a:t>
            </a:r>
          </a:p>
        </p:txBody>
      </p:sp>
      <p:sp>
        <p:nvSpPr>
          <p:cNvPr id="35923" name="Text Box 83"/>
          <p:cNvSpPr txBox="1">
            <a:spLocks noChangeArrowheads="1"/>
          </p:cNvSpPr>
          <p:nvPr/>
        </p:nvSpPr>
        <p:spPr bwMode="auto">
          <a:xfrm>
            <a:off x="1467397" y="2567317"/>
            <a:ext cx="2607469" cy="406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None/>
            </a:pPr>
            <a:r>
              <a:rPr lang="zh-CN" altLang="en-US" sz="2400"/>
              <a:t> 确定计算方法</a:t>
            </a:r>
          </a:p>
        </p:txBody>
      </p:sp>
      <p:sp>
        <p:nvSpPr>
          <p:cNvPr id="35924" name="Text Box 84"/>
          <p:cNvSpPr txBox="1">
            <a:spLocks noChangeArrowheads="1"/>
          </p:cNvSpPr>
          <p:nvPr/>
        </p:nvSpPr>
        <p:spPr bwMode="auto">
          <a:xfrm>
            <a:off x="1731714" y="4573521"/>
            <a:ext cx="3886200" cy="353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None/>
            </a:pPr>
            <a:r>
              <a:rPr lang="zh-CN" altLang="en-US" sz="2000" dirty="0"/>
              <a:t>程序 </a:t>
            </a:r>
            <a:r>
              <a:rPr lang="en-US" altLang="zh-CN" sz="2000" dirty="0">
                <a:latin typeface="Times New Roman"/>
              </a:rPr>
              <a:t>——</a:t>
            </a:r>
            <a:r>
              <a:rPr lang="en-US" altLang="zh-CN" sz="2000" dirty="0"/>
              <a:t> </a:t>
            </a:r>
            <a:r>
              <a:rPr lang="zh-CN" altLang="en-US" sz="2000" dirty="0"/>
              <a:t>运算的 全部步骤</a:t>
            </a:r>
          </a:p>
        </p:txBody>
      </p:sp>
      <p:sp>
        <p:nvSpPr>
          <p:cNvPr id="35934" name="Text Box 94"/>
          <p:cNvSpPr txBox="1">
            <a:spLocks noChangeArrowheads="1"/>
          </p:cNvSpPr>
          <p:nvPr/>
        </p:nvSpPr>
        <p:spPr bwMode="auto">
          <a:xfrm>
            <a:off x="1731715" y="4916421"/>
            <a:ext cx="2649141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None/>
            </a:pPr>
            <a:r>
              <a:rPr lang="zh-CN" altLang="en-US" sz="2000" dirty="0"/>
              <a:t>指令 </a:t>
            </a:r>
            <a:r>
              <a:rPr lang="en-US" altLang="zh-CN" sz="2000" dirty="0">
                <a:latin typeface="Times New Roman"/>
              </a:rPr>
              <a:t>——</a:t>
            </a:r>
            <a:r>
              <a:rPr lang="en-US" altLang="zh-CN" sz="2000" dirty="0"/>
              <a:t> </a:t>
            </a:r>
            <a:r>
              <a:rPr lang="zh-CN" altLang="en-US" sz="2000" dirty="0"/>
              <a:t>每 一个步骤</a:t>
            </a:r>
          </a:p>
        </p:txBody>
      </p:sp>
      <p:sp>
        <p:nvSpPr>
          <p:cNvPr id="5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52000"/>
            <a:ext cx="3289300" cy="1260425"/>
          </a:xfrm>
          <a:noFill/>
          <a:ln/>
        </p:spPr>
        <p:txBody>
          <a:bodyPr>
            <a:normAutofit/>
          </a:bodyPr>
          <a:lstStyle/>
          <a:p>
            <a:r>
              <a:rPr lang="en-US" altLang="zh-CN" sz="2400" dirty="0">
                <a:latin typeface="+mn-lt"/>
              </a:rPr>
              <a:t>  </a:t>
            </a:r>
            <a:r>
              <a:rPr lang="zh-CN" altLang="en-US" sz="2400" dirty="0">
                <a:latin typeface="+mn-lt"/>
              </a:rPr>
              <a:t>计算机的工作步骤</a:t>
            </a:r>
            <a:endParaRPr lang="en-US" altLang="zh-CN" sz="2400" dirty="0">
              <a:latin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16080" y="1832135"/>
            <a:ext cx="6096000" cy="379026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None/>
            </a:pPr>
            <a:r>
              <a:rPr lang="en-US" altLang="zh-CN" dirty="0"/>
              <a:t>double _</a:t>
            </a:r>
            <a:r>
              <a:rPr lang="en-US" altLang="zh-CN" dirty="0" err="1"/>
              <a:t>sqrt</a:t>
            </a:r>
            <a:r>
              <a:rPr lang="en-US" altLang="zh-CN" dirty="0"/>
              <a:t>(double a)</a:t>
            </a:r>
          </a:p>
          <a:p>
            <a:pPr>
              <a:buNone/>
            </a:pPr>
            <a:r>
              <a:rPr lang="en-US" altLang="zh-CN" dirty="0"/>
              <a:t>{</a:t>
            </a:r>
          </a:p>
          <a:p>
            <a:pPr>
              <a:buNone/>
            </a:pPr>
            <a:r>
              <a:rPr lang="en-US" altLang="zh-CN" dirty="0"/>
              <a:t>    double x1 = a;</a:t>
            </a:r>
          </a:p>
          <a:p>
            <a:pPr>
              <a:buNone/>
            </a:pPr>
            <a:r>
              <a:rPr lang="en-US" altLang="zh-CN" dirty="0"/>
              <a:t>    double x2 = a/2;</a:t>
            </a:r>
          </a:p>
          <a:p>
            <a:pPr>
              <a:buNone/>
            </a:pPr>
            <a:r>
              <a:rPr lang="en-US" altLang="zh-CN" dirty="0"/>
              <a:t>    while(</a:t>
            </a:r>
            <a:r>
              <a:rPr lang="en-US" altLang="zh-CN" dirty="0" err="1"/>
              <a:t>fabs</a:t>
            </a:r>
            <a:r>
              <a:rPr lang="en-US" altLang="zh-CN" dirty="0"/>
              <a:t>(x1-x2) &gt; 0.00000001)</a:t>
            </a:r>
          </a:p>
          <a:p>
            <a:pPr>
              <a:buNone/>
            </a:pPr>
            <a:r>
              <a:rPr lang="en-US" altLang="zh-CN" dirty="0"/>
              <a:t>    {</a:t>
            </a:r>
          </a:p>
          <a:p>
            <a:pPr>
              <a:buNone/>
            </a:pPr>
            <a:r>
              <a:rPr lang="en-US" altLang="zh-CN" dirty="0"/>
              <a:t>        x1 = x2;</a:t>
            </a:r>
          </a:p>
          <a:p>
            <a:pPr>
              <a:buNone/>
            </a:pPr>
            <a:r>
              <a:rPr lang="en-US" altLang="zh-CN" dirty="0"/>
              <a:t>        x2 = (x1+a/x1)/2;     ///////</a:t>
            </a:r>
            <a:r>
              <a:rPr lang="zh-CN" altLang="en-US" dirty="0"/>
              <a:t>迭代的核心代码</a:t>
            </a:r>
          </a:p>
          <a:p>
            <a:pPr>
              <a:buNone/>
            </a:pPr>
            <a:r>
              <a:rPr lang="zh-CN" altLang="en-US" dirty="0"/>
              <a:t>    </a:t>
            </a:r>
            <a:r>
              <a:rPr lang="en-US" altLang="zh-CN" dirty="0"/>
              <a:t>}</a:t>
            </a:r>
          </a:p>
          <a:p>
            <a:pPr>
              <a:buNone/>
            </a:pPr>
            <a:r>
              <a:rPr lang="en-US" altLang="zh-CN" dirty="0"/>
              <a:t>    return x1;</a:t>
            </a:r>
          </a:p>
          <a:p>
            <a:pPr>
              <a:buNone/>
            </a:pPr>
            <a:r>
              <a:rPr lang="en-US" altLang="zh-CN" dirty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9737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5426" y="153194"/>
            <a:ext cx="6529388" cy="479747"/>
          </a:xfrm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再次见到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Hello, World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839416" y="1314450"/>
            <a:ext cx="3884985" cy="2359620"/>
          </a:xfrm>
          <a:solidFill>
            <a:srgbClr val="808000">
              <a:alpha val="23921"/>
            </a:srgbClr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marL="203200" indent="-203200"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accent2"/>
                </a:solidFill>
                <a:cs typeface="Arial" panose="020B0604020202020204" pitchFamily="34" charset="0"/>
              </a:rPr>
              <a:t>#include &lt;</a:t>
            </a:r>
            <a:r>
              <a:rPr lang="en-US" altLang="zh-CN" sz="2000" dirty="0" err="1">
                <a:solidFill>
                  <a:schemeClr val="accent2"/>
                </a:solidFill>
                <a:cs typeface="Arial" panose="020B0604020202020204" pitchFamily="34" charset="0"/>
              </a:rPr>
              <a:t>stdio.h</a:t>
            </a:r>
            <a:r>
              <a:rPr lang="en-US" altLang="zh-CN" sz="2000" dirty="0">
                <a:solidFill>
                  <a:schemeClr val="accent2"/>
                </a:solidFill>
                <a:cs typeface="Arial" panose="020B0604020202020204" pitchFamily="34" charset="0"/>
              </a:rPr>
              <a:t>&gt;</a:t>
            </a:r>
          </a:p>
          <a:p>
            <a:pPr marL="203200" indent="-203200">
              <a:spcBef>
                <a:spcPct val="0"/>
              </a:spcBef>
              <a:buNone/>
            </a:pPr>
            <a:endParaRPr lang="en-US" altLang="zh-CN" sz="2000" dirty="0">
              <a:solidFill>
                <a:schemeClr val="accent2"/>
              </a:solidFill>
              <a:cs typeface="Arial" panose="020B0604020202020204" pitchFamily="34" charset="0"/>
            </a:endParaRPr>
          </a:p>
          <a:p>
            <a:pPr marL="203200" indent="-203200">
              <a:spcBef>
                <a:spcPct val="0"/>
              </a:spcBef>
              <a:buNone/>
            </a:pPr>
            <a:r>
              <a:rPr lang="en-US" altLang="zh-CN" sz="2000" dirty="0" err="1">
                <a:solidFill>
                  <a:schemeClr val="accent2"/>
                </a:solidFill>
                <a:cs typeface="Arial" panose="020B0604020202020204" pitchFamily="34" charset="0"/>
              </a:rPr>
              <a:t>int</a:t>
            </a:r>
            <a:r>
              <a:rPr lang="en-US" altLang="zh-CN" sz="2000" dirty="0">
                <a:solidFill>
                  <a:schemeClr val="accent2"/>
                </a:solidFill>
                <a:cs typeface="Arial" panose="020B0604020202020204" pitchFamily="34" charset="0"/>
              </a:rPr>
              <a:t> main()</a:t>
            </a:r>
          </a:p>
          <a:p>
            <a:pPr marL="203200" indent="-203200"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accent2"/>
                </a:solidFill>
                <a:cs typeface="Arial" panose="020B0604020202020204" pitchFamily="34" charset="0"/>
              </a:rPr>
              <a:t>{</a:t>
            </a:r>
          </a:p>
          <a:p>
            <a:pPr marL="203200" indent="-203200"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accent2"/>
                </a:solidFill>
                <a:cs typeface="Arial" panose="020B0604020202020204" pitchFamily="34" charset="0"/>
              </a:rPr>
              <a:t>	</a:t>
            </a:r>
            <a:r>
              <a:rPr lang="en-US" altLang="zh-CN" sz="2000" dirty="0" err="1">
                <a:solidFill>
                  <a:schemeClr val="accent2"/>
                </a:solidFill>
                <a:cs typeface="Arial" panose="020B0604020202020204" pitchFamily="34" charset="0"/>
              </a:rPr>
              <a:t>printf</a:t>
            </a:r>
            <a:r>
              <a:rPr lang="en-US" altLang="zh-CN" sz="2000" dirty="0">
                <a:solidFill>
                  <a:schemeClr val="accent2"/>
                </a:solidFill>
                <a:cs typeface="Arial" panose="020B0604020202020204" pitchFamily="34" charset="0"/>
              </a:rPr>
              <a:t>("hello, world\n");</a:t>
            </a:r>
          </a:p>
          <a:p>
            <a:pPr marL="203200" indent="-203200"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accent2"/>
                </a:solidFill>
                <a:cs typeface="Arial" panose="020B0604020202020204" pitchFamily="34" charset="0"/>
              </a:rPr>
              <a:t>}</a:t>
            </a:r>
            <a:endParaRPr lang="zh-CN" altLang="en-US" sz="2000" dirty="0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p:sp>
        <p:nvSpPr>
          <p:cNvPr id="7173" name="Text Box 5">
            <a:extLst>
              <a:ext uri="{FF2B5EF4-FFF2-40B4-BE49-F238E27FC236}">
                <a16:creationId xmlns:a16="http://schemas.microsoft.com/office/drawing/2014/main" id="{970F0301-37DF-488D-834A-607286DDA2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8033" y="857049"/>
            <a:ext cx="3587750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None/>
              <a:defRPr/>
            </a:pPr>
            <a:r>
              <a:rPr lang="zh-CN" altLang="en-US" sz="2000" dirty="0">
                <a:latin typeface="+mn-lt"/>
                <a:ea typeface="黑体" pitchFamily="49" charset="-122"/>
                <a:cs typeface="Arial" charset="0"/>
              </a:rPr>
              <a:t>经典的“ </a:t>
            </a:r>
            <a:r>
              <a:rPr lang="en-US" altLang="zh-CN" sz="2000" dirty="0" err="1">
                <a:latin typeface="+mn-lt"/>
                <a:ea typeface="黑体" pitchFamily="49" charset="-122"/>
                <a:cs typeface="Arial" charset="0"/>
              </a:rPr>
              <a:t>hello.c</a:t>
            </a:r>
            <a:r>
              <a:rPr lang="en-US" altLang="zh-CN" sz="2000" dirty="0">
                <a:latin typeface="+mn-lt"/>
                <a:ea typeface="黑体" pitchFamily="49" charset="-122"/>
                <a:cs typeface="Arial" charset="0"/>
              </a:rPr>
              <a:t> ”C-</a:t>
            </a:r>
            <a:r>
              <a:rPr lang="zh-CN" altLang="en-US" sz="2000" dirty="0">
                <a:latin typeface="+mn-lt"/>
                <a:ea typeface="黑体" pitchFamily="49" charset="-122"/>
                <a:cs typeface="Arial" charset="0"/>
              </a:rPr>
              <a:t>源程序</a:t>
            </a:r>
          </a:p>
        </p:txBody>
      </p:sp>
      <p:sp>
        <p:nvSpPr>
          <p:cNvPr id="359430" name="Rectangle 6"/>
          <p:cNvSpPr>
            <a:spLocks noChangeArrowheads="1"/>
          </p:cNvSpPr>
          <p:nvPr/>
        </p:nvSpPr>
        <p:spPr bwMode="auto">
          <a:xfrm>
            <a:off x="5087938" y="1435100"/>
            <a:ext cx="5372100" cy="2057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>
                <a:solidFill>
                  <a:srgbClr val="ED1611"/>
                </a:solidFill>
                <a:latin typeface="Times New Roman" panose="02020603050405020304" pitchFamily="18" charset="0"/>
              </a:rPr>
              <a:t># i n c l u d e &lt;sp&gt; &lt; s t d i o .</a:t>
            </a:r>
          </a:p>
          <a:p>
            <a:pPr algn="dist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>
                <a:latin typeface="Times New Roman" panose="02020603050405020304" pitchFamily="18" charset="0"/>
              </a:rPr>
              <a:t>35 105 110 99 108 117 100 101 32 60 115 116 100 105 111 46</a:t>
            </a:r>
          </a:p>
          <a:p>
            <a:pPr algn="dist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>
                <a:solidFill>
                  <a:srgbClr val="ED1611"/>
                </a:solidFill>
                <a:latin typeface="Times New Roman" panose="02020603050405020304" pitchFamily="18" charset="0"/>
              </a:rPr>
              <a:t>h &gt; \n \n i n t &lt;sp&gt; m a i n ( ) \n {</a:t>
            </a:r>
          </a:p>
          <a:p>
            <a:pPr algn="dist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>
                <a:latin typeface="Times New Roman" panose="02020603050405020304" pitchFamily="18" charset="0"/>
              </a:rPr>
              <a:t>104 62 10 10 105 110 116 32 109 97 105 110 40 41 10 123</a:t>
            </a:r>
          </a:p>
          <a:p>
            <a:pPr algn="dist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>
                <a:solidFill>
                  <a:srgbClr val="ED1611"/>
                </a:solidFill>
                <a:latin typeface="Times New Roman" panose="02020603050405020304" pitchFamily="18" charset="0"/>
              </a:rPr>
              <a:t>\n &lt;sp&gt; &lt;sp&gt; &lt;sp&gt; &lt;sp&gt; p r i n t f ( " h e l</a:t>
            </a:r>
          </a:p>
          <a:p>
            <a:pPr algn="dist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>
                <a:latin typeface="Times New Roman" panose="02020603050405020304" pitchFamily="18" charset="0"/>
              </a:rPr>
              <a:t>10 32 32 32 32 112 114 105 110 116 102 40 34 104 101 108</a:t>
            </a:r>
          </a:p>
          <a:p>
            <a:pPr algn="dist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>
                <a:solidFill>
                  <a:srgbClr val="ED1611"/>
                </a:solidFill>
                <a:latin typeface="Times New Roman" panose="02020603050405020304" pitchFamily="18" charset="0"/>
              </a:rPr>
              <a:t>l o , &lt;sp&gt; w o r l d \ n " ) ; \n }</a:t>
            </a:r>
          </a:p>
          <a:p>
            <a:pPr algn="dist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>
                <a:latin typeface="Times New Roman" panose="02020603050405020304" pitchFamily="18" charset="0"/>
              </a:rPr>
              <a:t>108 111 44 32 119 111 114 108 100 92 110 34 41 59 10 125</a:t>
            </a:r>
          </a:p>
        </p:txBody>
      </p:sp>
      <p:sp>
        <p:nvSpPr>
          <p:cNvPr id="359431" name="Text Box 7">
            <a:extLst>
              <a:ext uri="{FF2B5EF4-FFF2-40B4-BE49-F238E27FC236}">
                <a16:creationId xmlns:a16="http://schemas.microsoft.com/office/drawing/2014/main" id="{C761AD54-FA82-473B-83EA-D4C3EA0A09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4289" y="987425"/>
            <a:ext cx="4992687" cy="380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None/>
              <a:defRPr/>
            </a:pPr>
            <a:r>
              <a:rPr lang="en-US" altLang="zh-CN" sz="2200" dirty="0" err="1">
                <a:solidFill>
                  <a:schemeClr val="accent2"/>
                </a:solidFill>
                <a:latin typeface="+mn-lt"/>
                <a:ea typeface="黑体" pitchFamily="49" charset="-122"/>
                <a:cs typeface="Arial" charset="0"/>
              </a:rPr>
              <a:t>hello.c</a:t>
            </a:r>
            <a:r>
              <a:rPr lang="zh-CN" altLang="en-US" sz="2200" dirty="0">
                <a:solidFill>
                  <a:schemeClr val="accent2"/>
                </a:solidFill>
                <a:latin typeface="+mn-lt"/>
                <a:ea typeface="黑体" pitchFamily="49" charset="-122"/>
                <a:cs typeface="Arial" charset="0"/>
              </a:rPr>
              <a:t>的</a:t>
            </a:r>
            <a:r>
              <a:rPr lang="en-US" altLang="zh-CN" sz="2200" dirty="0">
                <a:solidFill>
                  <a:schemeClr val="accent2"/>
                </a:solidFill>
                <a:latin typeface="+mn-lt"/>
                <a:ea typeface="黑体" pitchFamily="49" charset="-122"/>
                <a:cs typeface="Arial" charset="0"/>
              </a:rPr>
              <a:t>ASCII</a:t>
            </a:r>
            <a:r>
              <a:rPr lang="zh-CN" altLang="en-US" sz="2200" dirty="0">
                <a:solidFill>
                  <a:schemeClr val="accent2"/>
                </a:solidFill>
                <a:latin typeface="+mn-lt"/>
                <a:ea typeface="黑体" pitchFamily="49" charset="-122"/>
                <a:cs typeface="Arial" charset="0"/>
              </a:rPr>
              <a:t>文本表示</a:t>
            </a:r>
          </a:p>
        </p:txBody>
      </p:sp>
      <p:sp>
        <p:nvSpPr>
          <p:cNvPr id="359440" name="Text Box 16"/>
          <p:cNvSpPr txBox="1">
            <a:spLocks noChangeArrowheads="1"/>
          </p:cNvSpPr>
          <p:nvPr/>
        </p:nvSpPr>
        <p:spPr bwMode="auto">
          <a:xfrm>
            <a:off x="1822451" y="3656014"/>
            <a:ext cx="36941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lang="zh-CN" altLang="en-US" sz="200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功能：输出“</a:t>
            </a:r>
            <a:r>
              <a:rPr lang="en-US" altLang="zh-CN" sz="200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hello,world”</a:t>
            </a:r>
          </a:p>
        </p:txBody>
      </p:sp>
      <p:sp>
        <p:nvSpPr>
          <p:cNvPr id="565256" name="Text Box 8"/>
          <p:cNvSpPr txBox="1">
            <a:spLocks noChangeArrowheads="1"/>
          </p:cNvSpPr>
          <p:nvPr/>
        </p:nvSpPr>
        <p:spPr bwMode="auto">
          <a:xfrm>
            <a:off x="2930525" y="5084763"/>
            <a:ext cx="769938" cy="798512"/>
          </a:xfrm>
          <a:prstGeom prst="rect">
            <a:avLst/>
          </a:prstGeom>
          <a:solidFill>
            <a:srgbClr val="0000FF">
              <a:alpha val="29019"/>
            </a:srgb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预处理</a:t>
            </a:r>
          </a:p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(cpp)</a:t>
            </a:r>
          </a:p>
        </p:txBody>
      </p:sp>
      <p:sp>
        <p:nvSpPr>
          <p:cNvPr id="565257" name="Text Box 9"/>
          <p:cNvSpPr txBox="1">
            <a:spLocks noChangeArrowheads="1"/>
          </p:cNvSpPr>
          <p:nvPr/>
        </p:nvSpPr>
        <p:spPr bwMode="auto">
          <a:xfrm>
            <a:off x="4702175" y="5089526"/>
            <a:ext cx="769938" cy="798513"/>
          </a:xfrm>
          <a:prstGeom prst="rect">
            <a:avLst/>
          </a:prstGeom>
          <a:solidFill>
            <a:srgbClr val="0000FF">
              <a:alpha val="29019"/>
            </a:srgb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编译</a:t>
            </a:r>
          </a:p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(cc1)</a:t>
            </a:r>
          </a:p>
        </p:txBody>
      </p:sp>
      <p:sp>
        <p:nvSpPr>
          <p:cNvPr id="565258" name="Text Box 10"/>
          <p:cNvSpPr txBox="1">
            <a:spLocks noChangeArrowheads="1"/>
          </p:cNvSpPr>
          <p:nvPr/>
        </p:nvSpPr>
        <p:spPr bwMode="auto">
          <a:xfrm>
            <a:off x="6451600" y="5110163"/>
            <a:ext cx="769938" cy="798512"/>
          </a:xfrm>
          <a:prstGeom prst="rect">
            <a:avLst/>
          </a:prstGeom>
          <a:solidFill>
            <a:srgbClr val="0000FF">
              <a:alpha val="29019"/>
            </a:srgb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汇编</a:t>
            </a:r>
          </a:p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(as)</a:t>
            </a:r>
          </a:p>
        </p:txBody>
      </p:sp>
      <p:sp>
        <p:nvSpPr>
          <p:cNvPr id="565259" name="Text Box 11"/>
          <p:cNvSpPr txBox="1">
            <a:spLocks noChangeArrowheads="1"/>
          </p:cNvSpPr>
          <p:nvPr/>
        </p:nvSpPr>
        <p:spPr bwMode="auto">
          <a:xfrm>
            <a:off x="8243889" y="5100638"/>
            <a:ext cx="769937" cy="798512"/>
          </a:xfrm>
          <a:prstGeom prst="rect">
            <a:avLst/>
          </a:prstGeom>
          <a:solidFill>
            <a:srgbClr val="0000FF">
              <a:alpha val="29019"/>
            </a:srgb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链接</a:t>
            </a:r>
          </a:p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(ld)</a:t>
            </a:r>
          </a:p>
        </p:txBody>
      </p:sp>
      <p:grpSp>
        <p:nvGrpSpPr>
          <p:cNvPr id="565260" name="Group 12"/>
          <p:cNvGrpSpPr>
            <a:grpSpLocks/>
          </p:cNvGrpSpPr>
          <p:nvPr/>
        </p:nvGrpSpPr>
        <p:grpSpPr bwMode="auto">
          <a:xfrm>
            <a:off x="6754814" y="4364039"/>
            <a:ext cx="1495425" cy="727075"/>
            <a:chOff x="3295" y="2749"/>
            <a:chExt cx="942" cy="458"/>
          </a:xfrm>
        </p:grpSpPr>
        <p:sp>
          <p:nvSpPr>
            <p:cNvPr id="76840" name="Line 13"/>
            <p:cNvSpPr>
              <a:spLocks noChangeShapeType="1"/>
            </p:cNvSpPr>
            <p:nvPr/>
          </p:nvSpPr>
          <p:spPr bwMode="auto">
            <a:xfrm>
              <a:off x="3889" y="2877"/>
              <a:ext cx="348" cy="33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41" name="Text Box 14"/>
            <p:cNvSpPr txBox="1">
              <a:spLocks noChangeArrowheads="1"/>
            </p:cNvSpPr>
            <p:nvPr/>
          </p:nvSpPr>
          <p:spPr bwMode="auto">
            <a:xfrm>
              <a:off x="3295" y="2749"/>
              <a:ext cx="64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1800"/>
                <a:t>printf.o</a:t>
              </a:r>
            </a:p>
          </p:txBody>
        </p:sp>
      </p:grpSp>
      <p:sp>
        <p:nvSpPr>
          <p:cNvPr id="565263" name="Rectangle 15"/>
          <p:cNvSpPr>
            <a:spLocks noChangeArrowheads="1"/>
          </p:cNvSpPr>
          <p:nvPr/>
        </p:nvSpPr>
        <p:spPr bwMode="auto">
          <a:xfrm>
            <a:off x="5715000" y="3644901"/>
            <a:ext cx="3556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rgbClr val="ED16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计算机不能直接执行</a:t>
            </a:r>
            <a:r>
              <a:rPr lang="en-US" altLang="zh-CN" sz="2000">
                <a:solidFill>
                  <a:srgbClr val="ED16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hello.c</a:t>
            </a:r>
            <a:r>
              <a:rPr lang="zh-CN" altLang="en-US" sz="2000">
                <a:solidFill>
                  <a:srgbClr val="ED16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  <p:grpSp>
        <p:nvGrpSpPr>
          <p:cNvPr id="565264" name="Group 16"/>
          <p:cNvGrpSpPr>
            <a:grpSpLocks/>
          </p:cNvGrpSpPr>
          <p:nvPr/>
        </p:nvGrpSpPr>
        <p:grpSpPr bwMode="auto">
          <a:xfrm>
            <a:off x="1903413" y="5127626"/>
            <a:ext cx="1041400" cy="1089025"/>
            <a:chOff x="239" y="3230"/>
            <a:chExt cx="656" cy="686"/>
          </a:xfrm>
        </p:grpSpPr>
        <p:grpSp>
          <p:nvGrpSpPr>
            <p:cNvPr id="76836" name="Group 17"/>
            <p:cNvGrpSpPr>
              <a:grpSpLocks/>
            </p:cNvGrpSpPr>
            <p:nvPr/>
          </p:nvGrpSpPr>
          <p:grpSpPr bwMode="auto">
            <a:xfrm>
              <a:off x="273" y="3230"/>
              <a:ext cx="622" cy="238"/>
              <a:chOff x="219" y="3401"/>
              <a:chExt cx="622" cy="238"/>
            </a:xfrm>
          </p:grpSpPr>
          <p:sp>
            <p:nvSpPr>
              <p:cNvPr id="76838" name="Line 18"/>
              <p:cNvSpPr>
                <a:spLocks noChangeShapeType="1"/>
              </p:cNvSpPr>
              <p:nvPr/>
            </p:nvSpPr>
            <p:spPr bwMode="auto">
              <a:xfrm>
                <a:off x="219" y="3639"/>
                <a:ext cx="59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839" name="Text Box 19"/>
              <p:cNvSpPr txBox="1">
                <a:spLocks noChangeArrowheads="1"/>
              </p:cNvSpPr>
              <p:nvPr/>
            </p:nvSpPr>
            <p:spPr bwMode="auto">
              <a:xfrm>
                <a:off x="266" y="3401"/>
                <a:ext cx="575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15000"/>
                  </a:lnSpc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har char="–"/>
                  <a:defRPr sz="2000" b="1">
                    <a:solidFill>
                      <a:srgbClr val="0000CC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15000"/>
                  </a:lnSpc>
                  <a:spcBef>
                    <a:spcPct val="20000"/>
                  </a:spcBef>
                  <a:buChar char="•"/>
                  <a:defRPr sz="2400" b="1">
                    <a:solidFill>
                      <a:srgbClr val="00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15000"/>
                  </a:lnSpc>
                  <a:spcBef>
                    <a:spcPct val="20000"/>
                  </a:spcBef>
                  <a:buChar char="–"/>
                  <a:defRPr sz="1600" b="1">
                    <a:solidFill>
                      <a:srgbClr val="CC33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15000"/>
                  </a:lnSpc>
                  <a:spcBef>
                    <a:spcPct val="20000"/>
                  </a:spcBef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en-US" altLang="zh-CN" sz="1800"/>
                  <a:t>hello.c</a:t>
                </a:r>
              </a:p>
            </p:txBody>
          </p:sp>
        </p:grpSp>
        <p:sp>
          <p:nvSpPr>
            <p:cNvPr id="76837" name="Text Box 20"/>
            <p:cNvSpPr txBox="1">
              <a:spLocks noChangeArrowheads="1"/>
            </p:cNvSpPr>
            <p:nvPr/>
          </p:nvSpPr>
          <p:spPr bwMode="auto">
            <a:xfrm>
              <a:off x="239" y="3512"/>
              <a:ext cx="631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源程序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18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r>
                <a:rPr lang="en-US" altLang="zh-CN" sz="18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</a:p>
          </p:txBody>
        </p:sp>
      </p:grpSp>
      <p:grpSp>
        <p:nvGrpSpPr>
          <p:cNvPr id="565269" name="Group 21"/>
          <p:cNvGrpSpPr>
            <a:grpSpLocks/>
          </p:cNvGrpSpPr>
          <p:nvPr/>
        </p:nvGrpSpPr>
        <p:grpSpPr bwMode="auto">
          <a:xfrm>
            <a:off x="3635375" y="5103813"/>
            <a:ext cx="1085850" cy="1073150"/>
            <a:chOff x="1330" y="3215"/>
            <a:chExt cx="684" cy="676"/>
          </a:xfrm>
        </p:grpSpPr>
        <p:grpSp>
          <p:nvGrpSpPr>
            <p:cNvPr id="76832" name="Group 22"/>
            <p:cNvGrpSpPr>
              <a:grpSpLocks/>
            </p:cNvGrpSpPr>
            <p:nvPr/>
          </p:nvGrpSpPr>
          <p:grpSpPr bwMode="auto">
            <a:xfrm>
              <a:off x="1392" y="3215"/>
              <a:ext cx="622" cy="238"/>
              <a:chOff x="219" y="3401"/>
              <a:chExt cx="622" cy="238"/>
            </a:xfrm>
          </p:grpSpPr>
          <p:sp>
            <p:nvSpPr>
              <p:cNvPr id="76834" name="Line 23"/>
              <p:cNvSpPr>
                <a:spLocks noChangeShapeType="1"/>
              </p:cNvSpPr>
              <p:nvPr/>
            </p:nvSpPr>
            <p:spPr bwMode="auto">
              <a:xfrm>
                <a:off x="219" y="3639"/>
                <a:ext cx="59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835" name="Text Box 24"/>
              <p:cNvSpPr txBox="1">
                <a:spLocks noChangeArrowheads="1"/>
              </p:cNvSpPr>
              <p:nvPr/>
            </p:nvSpPr>
            <p:spPr bwMode="auto">
              <a:xfrm>
                <a:off x="266" y="3401"/>
                <a:ext cx="575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15000"/>
                  </a:lnSpc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har char="–"/>
                  <a:defRPr sz="2000" b="1">
                    <a:solidFill>
                      <a:srgbClr val="0000CC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15000"/>
                  </a:lnSpc>
                  <a:spcBef>
                    <a:spcPct val="20000"/>
                  </a:spcBef>
                  <a:buChar char="•"/>
                  <a:defRPr sz="2400" b="1">
                    <a:solidFill>
                      <a:srgbClr val="00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15000"/>
                  </a:lnSpc>
                  <a:spcBef>
                    <a:spcPct val="20000"/>
                  </a:spcBef>
                  <a:buChar char="–"/>
                  <a:defRPr sz="1600" b="1">
                    <a:solidFill>
                      <a:srgbClr val="CC33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15000"/>
                  </a:lnSpc>
                  <a:spcBef>
                    <a:spcPct val="20000"/>
                  </a:spcBef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en-US" altLang="zh-CN" sz="1800"/>
                  <a:t>hello.i</a:t>
                </a:r>
              </a:p>
            </p:txBody>
          </p:sp>
        </p:grpSp>
        <p:sp>
          <p:nvSpPr>
            <p:cNvPr id="76833" name="Text Box 25"/>
            <p:cNvSpPr txBox="1">
              <a:spLocks noChangeArrowheads="1"/>
            </p:cNvSpPr>
            <p:nvPr/>
          </p:nvSpPr>
          <p:spPr bwMode="auto">
            <a:xfrm>
              <a:off x="1330" y="3487"/>
              <a:ext cx="631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源程序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18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r>
                <a:rPr lang="en-US" altLang="zh-CN" sz="18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</a:p>
          </p:txBody>
        </p:sp>
      </p:grpSp>
      <p:grpSp>
        <p:nvGrpSpPr>
          <p:cNvPr id="565274" name="Group 26"/>
          <p:cNvGrpSpPr>
            <a:grpSpLocks/>
          </p:cNvGrpSpPr>
          <p:nvPr/>
        </p:nvGrpSpPr>
        <p:grpSpPr bwMode="auto">
          <a:xfrm>
            <a:off x="5407025" y="5118100"/>
            <a:ext cx="1055688" cy="1365250"/>
            <a:chOff x="2446" y="3224"/>
            <a:chExt cx="665" cy="860"/>
          </a:xfrm>
        </p:grpSpPr>
        <p:grpSp>
          <p:nvGrpSpPr>
            <p:cNvPr id="76828" name="Group 27"/>
            <p:cNvGrpSpPr>
              <a:grpSpLocks/>
            </p:cNvGrpSpPr>
            <p:nvPr/>
          </p:nvGrpSpPr>
          <p:grpSpPr bwMode="auto">
            <a:xfrm>
              <a:off x="2489" y="3224"/>
              <a:ext cx="622" cy="238"/>
              <a:chOff x="219" y="3401"/>
              <a:chExt cx="622" cy="238"/>
            </a:xfrm>
          </p:grpSpPr>
          <p:sp>
            <p:nvSpPr>
              <p:cNvPr id="76830" name="Line 28"/>
              <p:cNvSpPr>
                <a:spLocks noChangeShapeType="1"/>
              </p:cNvSpPr>
              <p:nvPr/>
            </p:nvSpPr>
            <p:spPr bwMode="auto">
              <a:xfrm>
                <a:off x="219" y="3639"/>
                <a:ext cx="59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831" name="Text Box 29"/>
              <p:cNvSpPr txBox="1">
                <a:spLocks noChangeArrowheads="1"/>
              </p:cNvSpPr>
              <p:nvPr/>
            </p:nvSpPr>
            <p:spPr bwMode="auto">
              <a:xfrm>
                <a:off x="266" y="3401"/>
                <a:ext cx="575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15000"/>
                  </a:lnSpc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har char="–"/>
                  <a:defRPr sz="2000" b="1">
                    <a:solidFill>
                      <a:srgbClr val="0000CC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15000"/>
                  </a:lnSpc>
                  <a:spcBef>
                    <a:spcPct val="20000"/>
                  </a:spcBef>
                  <a:buChar char="•"/>
                  <a:defRPr sz="2400" b="1">
                    <a:solidFill>
                      <a:srgbClr val="00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15000"/>
                  </a:lnSpc>
                  <a:spcBef>
                    <a:spcPct val="20000"/>
                  </a:spcBef>
                  <a:buChar char="–"/>
                  <a:defRPr sz="1600" b="1">
                    <a:solidFill>
                      <a:srgbClr val="CC33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15000"/>
                  </a:lnSpc>
                  <a:spcBef>
                    <a:spcPct val="20000"/>
                  </a:spcBef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en-US" altLang="zh-CN" sz="1800"/>
                  <a:t>hello.s</a:t>
                </a:r>
              </a:p>
            </p:txBody>
          </p:sp>
        </p:grpSp>
        <p:sp>
          <p:nvSpPr>
            <p:cNvPr id="76829" name="Text Box 30"/>
            <p:cNvSpPr txBox="1">
              <a:spLocks noChangeArrowheads="1"/>
            </p:cNvSpPr>
            <p:nvPr/>
          </p:nvSpPr>
          <p:spPr bwMode="auto">
            <a:xfrm>
              <a:off x="2446" y="3507"/>
              <a:ext cx="631" cy="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汇编语言程序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18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r>
                <a:rPr lang="en-US" altLang="zh-CN" sz="18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</a:p>
          </p:txBody>
        </p:sp>
      </p:grpSp>
      <p:grpSp>
        <p:nvGrpSpPr>
          <p:cNvPr id="565279" name="Group 31"/>
          <p:cNvGrpSpPr>
            <a:grpSpLocks/>
          </p:cNvGrpSpPr>
          <p:nvPr/>
        </p:nvGrpSpPr>
        <p:grpSpPr bwMode="auto">
          <a:xfrm>
            <a:off x="7183439" y="5076825"/>
            <a:ext cx="1093787" cy="1652588"/>
            <a:chOff x="3565" y="3198"/>
            <a:chExt cx="689" cy="1041"/>
          </a:xfrm>
        </p:grpSpPr>
        <p:grpSp>
          <p:nvGrpSpPr>
            <p:cNvPr id="76824" name="Group 32"/>
            <p:cNvGrpSpPr>
              <a:grpSpLocks/>
            </p:cNvGrpSpPr>
            <p:nvPr/>
          </p:nvGrpSpPr>
          <p:grpSpPr bwMode="auto">
            <a:xfrm>
              <a:off x="3604" y="3198"/>
              <a:ext cx="650" cy="238"/>
              <a:chOff x="219" y="3401"/>
              <a:chExt cx="622" cy="238"/>
            </a:xfrm>
          </p:grpSpPr>
          <p:sp>
            <p:nvSpPr>
              <p:cNvPr id="76826" name="Line 33"/>
              <p:cNvSpPr>
                <a:spLocks noChangeShapeType="1"/>
              </p:cNvSpPr>
              <p:nvPr/>
            </p:nvSpPr>
            <p:spPr bwMode="auto">
              <a:xfrm>
                <a:off x="219" y="3639"/>
                <a:ext cx="59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827" name="Text Box 34"/>
              <p:cNvSpPr txBox="1">
                <a:spLocks noChangeArrowheads="1"/>
              </p:cNvSpPr>
              <p:nvPr/>
            </p:nvSpPr>
            <p:spPr bwMode="auto">
              <a:xfrm>
                <a:off x="266" y="3401"/>
                <a:ext cx="575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15000"/>
                  </a:lnSpc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har char="–"/>
                  <a:defRPr sz="2000" b="1">
                    <a:solidFill>
                      <a:srgbClr val="0000CC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15000"/>
                  </a:lnSpc>
                  <a:spcBef>
                    <a:spcPct val="20000"/>
                  </a:spcBef>
                  <a:buChar char="•"/>
                  <a:defRPr sz="2400" b="1">
                    <a:solidFill>
                      <a:srgbClr val="00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15000"/>
                  </a:lnSpc>
                  <a:spcBef>
                    <a:spcPct val="20000"/>
                  </a:spcBef>
                  <a:buChar char="–"/>
                  <a:defRPr sz="1600" b="1">
                    <a:solidFill>
                      <a:srgbClr val="CC33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15000"/>
                  </a:lnSpc>
                  <a:spcBef>
                    <a:spcPct val="20000"/>
                  </a:spcBef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en-US" altLang="zh-CN" sz="1800"/>
                  <a:t>hello.o</a:t>
                </a:r>
              </a:p>
            </p:txBody>
          </p:sp>
        </p:grpSp>
        <p:sp>
          <p:nvSpPr>
            <p:cNvPr id="76825" name="Text Box 35"/>
            <p:cNvSpPr txBox="1">
              <a:spLocks noChangeArrowheads="1"/>
            </p:cNvSpPr>
            <p:nvPr/>
          </p:nvSpPr>
          <p:spPr bwMode="auto">
            <a:xfrm>
              <a:off x="3565" y="3489"/>
              <a:ext cx="668" cy="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可重定位目标程序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18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二进制</a:t>
              </a:r>
              <a:r>
                <a:rPr lang="en-US" altLang="zh-CN" sz="18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</a:p>
          </p:txBody>
        </p:sp>
      </p:grpSp>
      <p:grpSp>
        <p:nvGrpSpPr>
          <p:cNvPr id="565284" name="Group 36"/>
          <p:cNvGrpSpPr>
            <a:grpSpLocks/>
          </p:cNvGrpSpPr>
          <p:nvPr/>
        </p:nvGrpSpPr>
        <p:grpSpPr bwMode="auto">
          <a:xfrm>
            <a:off x="9018588" y="5060950"/>
            <a:ext cx="1117600" cy="1365250"/>
            <a:chOff x="4721" y="3188"/>
            <a:chExt cx="704" cy="860"/>
          </a:xfrm>
        </p:grpSpPr>
        <p:grpSp>
          <p:nvGrpSpPr>
            <p:cNvPr id="76820" name="Group 37"/>
            <p:cNvGrpSpPr>
              <a:grpSpLocks/>
            </p:cNvGrpSpPr>
            <p:nvPr/>
          </p:nvGrpSpPr>
          <p:grpSpPr bwMode="auto">
            <a:xfrm>
              <a:off x="4738" y="3188"/>
              <a:ext cx="622" cy="238"/>
              <a:chOff x="219" y="3401"/>
              <a:chExt cx="622" cy="238"/>
            </a:xfrm>
          </p:grpSpPr>
          <p:sp>
            <p:nvSpPr>
              <p:cNvPr id="76822" name="Line 38"/>
              <p:cNvSpPr>
                <a:spLocks noChangeShapeType="1"/>
              </p:cNvSpPr>
              <p:nvPr/>
            </p:nvSpPr>
            <p:spPr bwMode="auto">
              <a:xfrm>
                <a:off x="219" y="3639"/>
                <a:ext cx="59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823" name="Text Box 39"/>
              <p:cNvSpPr txBox="1">
                <a:spLocks noChangeArrowheads="1"/>
              </p:cNvSpPr>
              <p:nvPr/>
            </p:nvSpPr>
            <p:spPr bwMode="auto">
              <a:xfrm>
                <a:off x="266" y="3401"/>
                <a:ext cx="575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15000"/>
                  </a:lnSpc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har char="–"/>
                  <a:defRPr sz="2000" b="1">
                    <a:solidFill>
                      <a:srgbClr val="0000CC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15000"/>
                  </a:lnSpc>
                  <a:spcBef>
                    <a:spcPct val="20000"/>
                  </a:spcBef>
                  <a:buChar char="•"/>
                  <a:defRPr sz="2400" b="1">
                    <a:solidFill>
                      <a:srgbClr val="00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15000"/>
                  </a:lnSpc>
                  <a:spcBef>
                    <a:spcPct val="20000"/>
                  </a:spcBef>
                  <a:buChar char="–"/>
                  <a:defRPr sz="1600" b="1">
                    <a:solidFill>
                      <a:srgbClr val="CC33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15000"/>
                  </a:lnSpc>
                  <a:spcBef>
                    <a:spcPct val="20000"/>
                  </a:spcBef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en-US" altLang="zh-CN" sz="1800"/>
                  <a:t>hello</a:t>
                </a:r>
              </a:p>
            </p:txBody>
          </p:sp>
        </p:grpSp>
        <p:sp>
          <p:nvSpPr>
            <p:cNvPr id="76821" name="Text Box 40"/>
            <p:cNvSpPr txBox="1">
              <a:spLocks noChangeArrowheads="1"/>
            </p:cNvSpPr>
            <p:nvPr/>
          </p:nvSpPr>
          <p:spPr bwMode="auto">
            <a:xfrm>
              <a:off x="4721" y="3471"/>
              <a:ext cx="704" cy="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可执行目标程序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18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二进制</a:t>
              </a:r>
              <a:r>
                <a:rPr lang="en-US" altLang="zh-CN" sz="18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</a:p>
          </p:txBody>
        </p:sp>
      </p:grpSp>
      <p:sp>
        <p:nvSpPr>
          <p:cNvPr id="565289" name="Text Box 41"/>
          <p:cNvSpPr txBox="1">
            <a:spLocks noChangeArrowheads="1"/>
          </p:cNvSpPr>
          <p:nvPr/>
        </p:nvSpPr>
        <p:spPr bwMode="auto">
          <a:xfrm>
            <a:off x="1857375" y="4210051"/>
            <a:ext cx="46180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以下是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GCC+Linux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平台中的处理过程</a:t>
            </a:r>
          </a:p>
        </p:txBody>
      </p:sp>
    </p:spTree>
    <p:extLst>
      <p:ext uri="{BB962C8B-B14F-4D97-AF65-F5344CB8AC3E}">
        <p14:creationId xmlns:p14="http://schemas.microsoft.com/office/powerpoint/2010/main" val="20002902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9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59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65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65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65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65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65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65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65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65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565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565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565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565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430" grpId="0" animBg="1"/>
      <p:bldP spid="359440" grpId="0"/>
      <p:bldP spid="565256" grpId="0" animBg="1"/>
      <p:bldP spid="565257" grpId="0" animBg="1"/>
      <p:bldP spid="565258" grpId="0" animBg="1"/>
      <p:bldP spid="565259" grpId="0" animBg="1"/>
      <p:bldP spid="565263" grpId="0"/>
      <p:bldP spid="56528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52000"/>
            <a:ext cx="1631504" cy="983665"/>
          </a:xfrm>
          <a:noFill/>
          <a:ln/>
        </p:spPr>
        <p:txBody>
          <a:bodyPr wrap="none">
            <a:normAutofit/>
          </a:bodyPr>
          <a:lstStyle/>
          <a:p>
            <a:r>
              <a:rPr lang="en-US" altLang="zh-CN" sz="2400" dirty="0">
                <a:latin typeface="+mn-lt"/>
                <a:ea typeface="宋体" pitchFamily="2" charset="-122"/>
              </a:rPr>
              <a:t>  </a:t>
            </a:r>
            <a:r>
              <a:rPr lang="zh-CN" altLang="en-US" sz="2400" dirty="0">
                <a:latin typeface="+mn-lt"/>
                <a:ea typeface="宋体" pitchFamily="2" charset="-122"/>
              </a:rPr>
              <a:t>例</a:t>
            </a:r>
            <a:r>
              <a:rPr lang="en-US" altLang="zh-CN" sz="2400" dirty="0">
                <a:latin typeface="+mn-lt"/>
                <a:ea typeface="宋体" pitchFamily="2" charset="-122"/>
              </a:rPr>
              <a:t> </a:t>
            </a:r>
          </a:p>
        </p:txBody>
      </p:sp>
      <p:sp>
        <p:nvSpPr>
          <p:cNvPr id="11315" name="Text Box 51"/>
          <p:cNvSpPr txBox="1">
            <a:spLocks noChangeArrowheads="1"/>
          </p:cNvSpPr>
          <p:nvPr/>
        </p:nvSpPr>
        <p:spPr bwMode="auto">
          <a:xfrm>
            <a:off x="1487488" y="1274802"/>
            <a:ext cx="797803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dirty="0"/>
              <a:t>Y=ax</a:t>
            </a:r>
            <a:r>
              <a:rPr lang="en-US" altLang="zh-CN" sz="2000" baseline="30000" dirty="0"/>
              <a:t>2</a:t>
            </a:r>
            <a:r>
              <a:rPr lang="en-US" altLang="zh-CN" sz="2000" dirty="0"/>
              <a:t>+bx-c  </a:t>
            </a:r>
            <a:r>
              <a:rPr lang="zh-CN" altLang="en-US" sz="2000" dirty="0"/>
              <a:t>假定</a:t>
            </a:r>
            <a:r>
              <a:rPr lang="en-US" altLang="zh-CN" sz="2000" dirty="0" err="1"/>
              <a:t>a,b,c,x</a:t>
            </a:r>
            <a:r>
              <a:rPr lang="zh-CN" altLang="en-US" sz="2000" dirty="0"/>
              <a:t>均为已知数，且已存放在内存，求</a:t>
            </a:r>
            <a:r>
              <a:rPr lang="en-US" altLang="zh-CN" sz="2000" dirty="0"/>
              <a:t>y。</a:t>
            </a:r>
          </a:p>
        </p:txBody>
      </p:sp>
      <p:grpSp>
        <p:nvGrpSpPr>
          <p:cNvPr id="11352" name="Group 88"/>
          <p:cNvGrpSpPr>
            <a:grpSpLocks/>
          </p:cNvGrpSpPr>
          <p:nvPr/>
        </p:nvGrpSpPr>
        <p:grpSpPr bwMode="auto">
          <a:xfrm>
            <a:off x="7181851" y="1943100"/>
            <a:ext cx="2075260" cy="3314700"/>
            <a:chOff x="3792" y="912"/>
            <a:chExt cx="1743" cy="2784"/>
          </a:xfrm>
        </p:grpSpPr>
        <p:sp>
          <p:nvSpPr>
            <p:cNvPr id="11332" name="Text Box 68"/>
            <p:cNvSpPr txBox="1">
              <a:spLocks noChangeArrowheads="1"/>
            </p:cNvSpPr>
            <p:nvPr/>
          </p:nvSpPr>
          <p:spPr bwMode="auto">
            <a:xfrm>
              <a:off x="4944" y="912"/>
              <a:ext cx="591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rgbClr val="FF0000"/>
                  </a:solidFill>
                </a:rPr>
                <a:t>地址</a:t>
              </a:r>
            </a:p>
          </p:txBody>
        </p:sp>
        <p:sp>
          <p:nvSpPr>
            <p:cNvPr id="11316" name="Rectangle 52"/>
            <p:cNvSpPr>
              <a:spLocks noChangeArrowheads="1"/>
            </p:cNvSpPr>
            <p:nvPr/>
          </p:nvSpPr>
          <p:spPr bwMode="auto">
            <a:xfrm>
              <a:off x="3792" y="1200"/>
              <a:ext cx="1104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17" name="Rectangle 53"/>
            <p:cNvSpPr>
              <a:spLocks noChangeArrowheads="1"/>
            </p:cNvSpPr>
            <p:nvPr/>
          </p:nvSpPr>
          <p:spPr bwMode="auto">
            <a:xfrm>
              <a:off x="3792" y="1392"/>
              <a:ext cx="1104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18" name="Rectangle 54"/>
            <p:cNvSpPr>
              <a:spLocks noChangeArrowheads="1"/>
            </p:cNvSpPr>
            <p:nvPr/>
          </p:nvSpPr>
          <p:spPr bwMode="auto">
            <a:xfrm>
              <a:off x="3792" y="1584"/>
              <a:ext cx="1104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19" name="Rectangle 55"/>
            <p:cNvSpPr>
              <a:spLocks noChangeArrowheads="1"/>
            </p:cNvSpPr>
            <p:nvPr/>
          </p:nvSpPr>
          <p:spPr bwMode="auto">
            <a:xfrm>
              <a:off x="3792" y="1776"/>
              <a:ext cx="1104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22" name="Rectangle 58"/>
            <p:cNvSpPr>
              <a:spLocks noChangeArrowheads="1"/>
            </p:cNvSpPr>
            <p:nvPr/>
          </p:nvSpPr>
          <p:spPr bwMode="auto">
            <a:xfrm>
              <a:off x="3792" y="1968"/>
              <a:ext cx="1104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23" name="Rectangle 59"/>
            <p:cNvSpPr>
              <a:spLocks noChangeArrowheads="1"/>
            </p:cNvSpPr>
            <p:nvPr/>
          </p:nvSpPr>
          <p:spPr bwMode="auto">
            <a:xfrm>
              <a:off x="3792" y="2160"/>
              <a:ext cx="1104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24" name="Rectangle 60"/>
            <p:cNvSpPr>
              <a:spLocks noChangeArrowheads="1"/>
            </p:cNvSpPr>
            <p:nvPr/>
          </p:nvSpPr>
          <p:spPr bwMode="auto">
            <a:xfrm>
              <a:off x="3792" y="2352"/>
              <a:ext cx="1104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25" name="Rectangle 61"/>
            <p:cNvSpPr>
              <a:spLocks noChangeArrowheads="1"/>
            </p:cNvSpPr>
            <p:nvPr/>
          </p:nvSpPr>
          <p:spPr bwMode="auto">
            <a:xfrm>
              <a:off x="3792" y="2544"/>
              <a:ext cx="1104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26" name="Rectangle 62"/>
            <p:cNvSpPr>
              <a:spLocks noChangeArrowheads="1"/>
            </p:cNvSpPr>
            <p:nvPr/>
          </p:nvSpPr>
          <p:spPr bwMode="auto">
            <a:xfrm>
              <a:off x="3792" y="2736"/>
              <a:ext cx="1104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rgbClr val="001ADC"/>
                  </a:solidFill>
                </a:rPr>
                <a:t>结果</a:t>
              </a:r>
              <a:r>
                <a:rPr lang="en-US" altLang="zh-CN" sz="1200" b="0">
                  <a:solidFill>
                    <a:srgbClr val="001ADC"/>
                  </a:solidFill>
                </a:rPr>
                <a:t>y</a:t>
              </a:r>
              <a:r>
                <a:rPr lang="zh-CN" altLang="en-US" sz="1200" b="0">
                  <a:solidFill>
                    <a:srgbClr val="001ADC"/>
                  </a:solidFill>
                </a:rPr>
                <a:t>将存放在此</a:t>
              </a:r>
            </a:p>
          </p:txBody>
        </p:sp>
        <p:sp>
          <p:nvSpPr>
            <p:cNvPr id="11327" name="Rectangle 63"/>
            <p:cNvSpPr>
              <a:spLocks noChangeArrowheads="1"/>
            </p:cNvSpPr>
            <p:nvPr/>
          </p:nvSpPr>
          <p:spPr bwMode="auto">
            <a:xfrm>
              <a:off x="3792" y="2928"/>
              <a:ext cx="1104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rgbClr val="001ADC"/>
                  </a:solidFill>
                </a:rPr>
                <a:t>值</a:t>
              </a:r>
              <a:r>
                <a:rPr lang="en-US" altLang="zh-CN" sz="1200" b="0">
                  <a:solidFill>
                    <a:srgbClr val="001ADC"/>
                  </a:solidFill>
                </a:rPr>
                <a:t>a</a:t>
              </a:r>
            </a:p>
          </p:txBody>
        </p:sp>
        <p:sp>
          <p:nvSpPr>
            <p:cNvPr id="11328" name="Rectangle 64"/>
            <p:cNvSpPr>
              <a:spLocks noChangeArrowheads="1"/>
            </p:cNvSpPr>
            <p:nvPr/>
          </p:nvSpPr>
          <p:spPr bwMode="auto">
            <a:xfrm>
              <a:off x="3792" y="3120"/>
              <a:ext cx="1104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rgbClr val="001ADC"/>
                  </a:solidFill>
                </a:rPr>
                <a:t>值</a:t>
              </a:r>
              <a:r>
                <a:rPr lang="en-US" altLang="zh-CN" sz="1200" b="0">
                  <a:solidFill>
                    <a:srgbClr val="001ADC"/>
                  </a:solidFill>
                </a:rPr>
                <a:t>b</a:t>
              </a:r>
            </a:p>
          </p:txBody>
        </p:sp>
        <p:sp>
          <p:nvSpPr>
            <p:cNvPr id="11329" name="Rectangle 65"/>
            <p:cNvSpPr>
              <a:spLocks noChangeArrowheads="1"/>
            </p:cNvSpPr>
            <p:nvPr/>
          </p:nvSpPr>
          <p:spPr bwMode="auto">
            <a:xfrm>
              <a:off x="3792" y="3312"/>
              <a:ext cx="1104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rgbClr val="001ADC"/>
                  </a:solidFill>
                </a:rPr>
                <a:t>值</a:t>
              </a:r>
              <a:r>
                <a:rPr lang="en-US" altLang="zh-CN" sz="1200" b="0">
                  <a:solidFill>
                    <a:srgbClr val="001ADC"/>
                  </a:solidFill>
                </a:rPr>
                <a:t>c</a:t>
              </a:r>
            </a:p>
          </p:txBody>
        </p:sp>
        <p:sp>
          <p:nvSpPr>
            <p:cNvPr id="11330" name="Rectangle 66"/>
            <p:cNvSpPr>
              <a:spLocks noChangeArrowheads="1"/>
            </p:cNvSpPr>
            <p:nvPr/>
          </p:nvSpPr>
          <p:spPr bwMode="auto">
            <a:xfrm>
              <a:off x="3792" y="3504"/>
              <a:ext cx="1104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rgbClr val="001ADC"/>
                  </a:solidFill>
                </a:rPr>
                <a:t>值</a:t>
              </a:r>
              <a:r>
                <a:rPr lang="en-US" altLang="zh-CN" sz="1200" b="0">
                  <a:solidFill>
                    <a:srgbClr val="001ADC"/>
                  </a:solidFill>
                </a:rPr>
                <a:t>x</a:t>
              </a:r>
            </a:p>
          </p:txBody>
        </p:sp>
        <p:sp>
          <p:nvSpPr>
            <p:cNvPr id="11331" name="Text Box 67"/>
            <p:cNvSpPr txBox="1">
              <a:spLocks noChangeArrowheads="1"/>
            </p:cNvSpPr>
            <p:nvPr/>
          </p:nvSpPr>
          <p:spPr bwMode="auto">
            <a:xfrm>
              <a:off x="4080" y="912"/>
              <a:ext cx="591" cy="3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b="0">
                  <a:solidFill>
                    <a:schemeClr val="tx2"/>
                  </a:solidFill>
                </a:rPr>
                <a:t>内存</a:t>
              </a:r>
            </a:p>
          </p:txBody>
        </p:sp>
        <p:sp>
          <p:nvSpPr>
            <p:cNvPr id="11333" name="Rectangle 69"/>
            <p:cNvSpPr>
              <a:spLocks noChangeArrowheads="1"/>
            </p:cNvSpPr>
            <p:nvPr/>
          </p:nvSpPr>
          <p:spPr bwMode="auto">
            <a:xfrm>
              <a:off x="4896" y="1200"/>
              <a:ext cx="52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chemeClr val="accent1"/>
                  </a:solidFill>
                </a:rPr>
                <a:t>00</a:t>
              </a:r>
              <a:r>
                <a:rPr lang="en-US" altLang="zh-CN" sz="1200" b="0">
                  <a:solidFill>
                    <a:schemeClr val="accent1"/>
                  </a:solidFill>
                </a:rPr>
                <a:t>H</a:t>
              </a:r>
            </a:p>
          </p:txBody>
        </p:sp>
        <p:sp>
          <p:nvSpPr>
            <p:cNvPr id="11334" name="Rectangle 70"/>
            <p:cNvSpPr>
              <a:spLocks noChangeArrowheads="1"/>
            </p:cNvSpPr>
            <p:nvPr/>
          </p:nvSpPr>
          <p:spPr bwMode="auto">
            <a:xfrm>
              <a:off x="4896" y="1392"/>
              <a:ext cx="52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chemeClr val="accent1"/>
                  </a:solidFill>
                </a:rPr>
                <a:t>02</a:t>
              </a:r>
              <a:r>
                <a:rPr lang="en-US" altLang="zh-CN" sz="1200" b="0">
                  <a:solidFill>
                    <a:schemeClr val="accent1"/>
                  </a:solidFill>
                </a:rPr>
                <a:t>H</a:t>
              </a:r>
            </a:p>
          </p:txBody>
        </p:sp>
        <p:sp>
          <p:nvSpPr>
            <p:cNvPr id="11335" name="Rectangle 71"/>
            <p:cNvSpPr>
              <a:spLocks noChangeArrowheads="1"/>
            </p:cNvSpPr>
            <p:nvPr/>
          </p:nvSpPr>
          <p:spPr bwMode="auto">
            <a:xfrm>
              <a:off x="4896" y="1584"/>
              <a:ext cx="52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chemeClr val="accent1"/>
                  </a:solidFill>
                </a:rPr>
                <a:t>04</a:t>
              </a:r>
              <a:r>
                <a:rPr lang="en-US" altLang="zh-CN" sz="1200" b="0">
                  <a:solidFill>
                    <a:schemeClr val="accent1"/>
                  </a:solidFill>
                </a:rPr>
                <a:t>H</a:t>
              </a:r>
            </a:p>
          </p:txBody>
        </p:sp>
        <p:sp>
          <p:nvSpPr>
            <p:cNvPr id="11336" name="Rectangle 72"/>
            <p:cNvSpPr>
              <a:spLocks noChangeArrowheads="1"/>
            </p:cNvSpPr>
            <p:nvPr/>
          </p:nvSpPr>
          <p:spPr bwMode="auto">
            <a:xfrm>
              <a:off x="4896" y="1776"/>
              <a:ext cx="52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chemeClr val="accent1"/>
                  </a:solidFill>
                </a:rPr>
                <a:t>06</a:t>
              </a:r>
              <a:r>
                <a:rPr lang="en-US" altLang="zh-CN" sz="1200" b="0">
                  <a:solidFill>
                    <a:schemeClr val="accent1"/>
                  </a:solidFill>
                </a:rPr>
                <a:t>H</a:t>
              </a:r>
            </a:p>
          </p:txBody>
        </p:sp>
        <p:sp>
          <p:nvSpPr>
            <p:cNvPr id="11337" name="Rectangle 73"/>
            <p:cNvSpPr>
              <a:spLocks noChangeArrowheads="1"/>
            </p:cNvSpPr>
            <p:nvPr/>
          </p:nvSpPr>
          <p:spPr bwMode="auto">
            <a:xfrm>
              <a:off x="4896" y="1968"/>
              <a:ext cx="52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chemeClr val="accent1"/>
                  </a:solidFill>
                </a:rPr>
                <a:t>08</a:t>
              </a:r>
              <a:r>
                <a:rPr lang="en-US" altLang="zh-CN" sz="1200" b="0">
                  <a:solidFill>
                    <a:schemeClr val="accent1"/>
                  </a:solidFill>
                </a:rPr>
                <a:t>H</a:t>
              </a:r>
            </a:p>
          </p:txBody>
        </p:sp>
        <p:sp>
          <p:nvSpPr>
            <p:cNvPr id="11338" name="Rectangle 74"/>
            <p:cNvSpPr>
              <a:spLocks noChangeArrowheads="1"/>
            </p:cNvSpPr>
            <p:nvPr/>
          </p:nvSpPr>
          <p:spPr bwMode="auto">
            <a:xfrm>
              <a:off x="4896" y="2160"/>
              <a:ext cx="52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chemeClr val="accent1"/>
                  </a:solidFill>
                </a:rPr>
                <a:t>0</a:t>
              </a:r>
              <a:r>
                <a:rPr lang="en-US" altLang="zh-CN" sz="1200" b="0">
                  <a:solidFill>
                    <a:schemeClr val="accent1"/>
                  </a:solidFill>
                </a:rPr>
                <a:t>AH</a:t>
              </a:r>
            </a:p>
          </p:txBody>
        </p:sp>
        <p:sp>
          <p:nvSpPr>
            <p:cNvPr id="11339" name="Rectangle 75"/>
            <p:cNvSpPr>
              <a:spLocks noChangeArrowheads="1"/>
            </p:cNvSpPr>
            <p:nvPr/>
          </p:nvSpPr>
          <p:spPr bwMode="auto">
            <a:xfrm>
              <a:off x="4896" y="2352"/>
              <a:ext cx="52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chemeClr val="accent1"/>
                  </a:solidFill>
                </a:rPr>
                <a:t>0</a:t>
              </a:r>
              <a:r>
                <a:rPr lang="en-US" altLang="zh-CN" sz="1200" b="0">
                  <a:solidFill>
                    <a:schemeClr val="accent1"/>
                  </a:solidFill>
                </a:rPr>
                <a:t>CH</a:t>
              </a:r>
            </a:p>
          </p:txBody>
        </p:sp>
        <p:sp>
          <p:nvSpPr>
            <p:cNvPr id="11340" name="Rectangle 76"/>
            <p:cNvSpPr>
              <a:spLocks noChangeArrowheads="1"/>
            </p:cNvSpPr>
            <p:nvPr/>
          </p:nvSpPr>
          <p:spPr bwMode="auto">
            <a:xfrm>
              <a:off x="4896" y="2544"/>
              <a:ext cx="52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chemeClr val="accent1"/>
                  </a:solidFill>
                </a:rPr>
                <a:t>0</a:t>
              </a:r>
              <a:r>
                <a:rPr lang="en-US" altLang="zh-CN" sz="1200" b="0">
                  <a:solidFill>
                    <a:schemeClr val="accent1"/>
                  </a:solidFill>
                </a:rPr>
                <a:t>EH</a:t>
              </a:r>
            </a:p>
          </p:txBody>
        </p:sp>
        <p:sp>
          <p:nvSpPr>
            <p:cNvPr id="11341" name="Rectangle 77"/>
            <p:cNvSpPr>
              <a:spLocks noChangeArrowheads="1"/>
            </p:cNvSpPr>
            <p:nvPr/>
          </p:nvSpPr>
          <p:spPr bwMode="auto">
            <a:xfrm>
              <a:off x="4896" y="2736"/>
              <a:ext cx="52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chemeClr val="accent1"/>
                  </a:solidFill>
                </a:rPr>
                <a:t>10</a:t>
              </a:r>
              <a:r>
                <a:rPr lang="en-US" altLang="zh-CN" sz="1200" b="0">
                  <a:solidFill>
                    <a:schemeClr val="accent1"/>
                  </a:solidFill>
                </a:rPr>
                <a:t>H</a:t>
              </a:r>
            </a:p>
          </p:txBody>
        </p:sp>
        <p:sp>
          <p:nvSpPr>
            <p:cNvPr id="11342" name="Rectangle 78"/>
            <p:cNvSpPr>
              <a:spLocks noChangeArrowheads="1"/>
            </p:cNvSpPr>
            <p:nvPr/>
          </p:nvSpPr>
          <p:spPr bwMode="auto">
            <a:xfrm>
              <a:off x="4896" y="2928"/>
              <a:ext cx="52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chemeClr val="accent1"/>
                  </a:solidFill>
                </a:rPr>
                <a:t>12</a:t>
              </a:r>
              <a:r>
                <a:rPr lang="en-US" altLang="zh-CN" sz="1200" b="0">
                  <a:solidFill>
                    <a:schemeClr val="accent1"/>
                  </a:solidFill>
                </a:rPr>
                <a:t>H</a:t>
              </a:r>
            </a:p>
          </p:txBody>
        </p:sp>
        <p:sp>
          <p:nvSpPr>
            <p:cNvPr id="11343" name="Rectangle 79"/>
            <p:cNvSpPr>
              <a:spLocks noChangeArrowheads="1"/>
            </p:cNvSpPr>
            <p:nvPr/>
          </p:nvSpPr>
          <p:spPr bwMode="auto">
            <a:xfrm>
              <a:off x="4896" y="3120"/>
              <a:ext cx="52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chemeClr val="accent1"/>
                  </a:solidFill>
                </a:rPr>
                <a:t>14</a:t>
              </a:r>
              <a:r>
                <a:rPr lang="en-US" altLang="zh-CN" sz="1200" b="0">
                  <a:solidFill>
                    <a:schemeClr val="accent1"/>
                  </a:solidFill>
                </a:rPr>
                <a:t>H</a:t>
              </a:r>
            </a:p>
          </p:txBody>
        </p:sp>
        <p:sp>
          <p:nvSpPr>
            <p:cNvPr id="11344" name="Rectangle 80"/>
            <p:cNvSpPr>
              <a:spLocks noChangeArrowheads="1"/>
            </p:cNvSpPr>
            <p:nvPr/>
          </p:nvSpPr>
          <p:spPr bwMode="auto">
            <a:xfrm>
              <a:off x="4896" y="3312"/>
              <a:ext cx="52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chemeClr val="accent1"/>
                  </a:solidFill>
                </a:rPr>
                <a:t>16</a:t>
              </a:r>
              <a:r>
                <a:rPr lang="en-US" altLang="zh-CN" sz="1200" b="0">
                  <a:solidFill>
                    <a:schemeClr val="accent1"/>
                  </a:solidFill>
                </a:rPr>
                <a:t>H</a:t>
              </a:r>
            </a:p>
          </p:txBody>
        </p:sp>
        <p:sp>
          <p:nvSpPr>
            <p:cNvPr id="11345" name="Rectangle 81"/>
            <p:cNvSpPr>
              <a:spLocks noChangeArrowheads="1"/>
            </p:cNvSpPr>
            <p:nvPr/>
          </p:nvSpPr>
          <p:spPr bwMode="auto">
            <a:xfrm>
              <a:off x="4896" y="3504"/>
              <a:ext cx="52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chemeClr val="accent1"/>
                  </a:solidFill>
                </a:rPr>
                <a:t>18</a:t>
              </a:r>
              <a:r>
                <a:rPr lang="en-US" altLang="zh-CN" sz="1200" b="0">
                  <a:solidFill>
                    <a:schemeClr val="accent1"/>
                  </a:solidFill>
                </a:rPr>
                <a:t>H</a:t>
              </a:r>
            </a:p>
          </p:txBody>
        </p:sp>
      </p:grpSp>
      <p:grpSp>
        <p:nvGrpSpPr>
          <p:cNvPr id="11375" name="Group 111"/>
          <p:cNvGrpSpPr>
            <a:grpSpLocks/>
          </p:cNvGrpSpPr>
          <p:nvPr/>
        </p:nvGrpSpPr>
        <p:grpSpPr bwMode="auto">
          <a:xfrm>
            <a:off x="3009900" y="1943100"/>
            <a:ext cx="3657600" cy="1028700"/>
            <a:chOff x="288" y="912"/>
            <a:chExt cx="3072" cy="864"/>
          </a:xfrm>
        </p:grpSpPr>
        <p:sp>
          <p:nvSpPr>
            <p:cNvPr id="11348" name="Text Box 84"/>
            <p:cNvSpPr txBox="1">
              <a:spLocks noChangeArrowheads="1"/>
            </p:cNvSpPr>
            <p:nvPr/>
          </p:nvSpPr>
          <p:spPr bwMode="auto">
            <a:xfrm>
              <a:off x="288" y="912"/>
              <a:ext cx="3072" cy="3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b="0" dirty="0">
                  <a:solidFill>
                    <a:srgbClr val="001ADC"/>
                  </a:solidFill>
                </a:rPr>
                <a:t>假定指令系统：16位指令系统</a:t>
              </a:r>
            </a:p>
          </p:txBody>
        </p:sp>
        <p:sp>
          <p:nvSpPr>
            <p:cNvPr id="11349" name="Rectangle 85"/>
            <p:cNvSpPr>
              <a:spLocks noChangeArrowheads="1"/>
            </p:cNvSpPr>
            <p:nvPr/>
          </p:nvSpPr>
          <p:spPr bwMode="auto">
            <a:xfrm>
              <a:off x="384" y="1344"/>
              <a:ext cx="960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>
                  <a:solidFill>
                    <a:schemeClr val="accent1"/>
                  </a:solidFill>
                </a:rPr>
                <a:t>Opcode</a:t>
              </a:r>
            </a:p>
          </p:txBody>
        </p:sp>
        <p:sp>
          <p:nvSpPr>
            <p:cNvPr id="11351" name="Rectangle 87"/>
            <p:cNvSpPr>
              <a:spLocks noChangeArrowheads="1"/>
            </p:cNvSpPr>
            <p:nvPr/>
          </p:nvSpPr>
          <p:spPr bwMode="auto">
            <a:xfrm>
              <a:off x="1344" y="1344"/>
              <a:ext cx="960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>
                  <a:solidFill>
                    <a:srgbClr val="001ADC"/>
                  </a:solidFill>
                </a:rPr>
                <a:t>Address</a:t>
              </a:r>
            </a:p>
          </p:txBody>
        </p:sp>
        <p:sp>
          <p:nvSpPr>
            <p:cNvPr id="11353" name="Rectangle 89"/>
            <p:cNvSpPr>
              <a:spLocks noChangeArrowheads="1"/>
            </p:cNvSpPr>
            <p:nvPr/>
          </p:nvSpPr>
          <p:spPr bwMode="auto">
            <a:xfrm>
              <a:off x="384" y="1632"/>
              <a:ext cx="960" cy="14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0"/>
                <a:t>8</a:t>
              </a:r>
            </a:p>
          </p:txBody>
        </p:sp>
        <p:sp>
          <p:nvSpPr>
            <p:cNvPr id="11354" name="Rectangle 90"/>
            <p:cNvSpPr>
              <a:spLocks noChangeArrowheads="1"/>
            </p:cNvSpPr>
            <p:nvPr/>
          </p:nvSpPr>
          <p:spPr bwMode="auto">
            <a:xfrm>
              <a:off x="1344" y="1632"/>
              <a:ext cx="960" cy="14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0"/>
                <a:t>8</a:t>
              </a:r>
            </a:p>
          </p:txBody>
        </p:sp>
      </p:grpSp>
      <p:grpSp>
        <p:nvGrpSpPr>
          <p:cNvPr id="11376" name="Group 112"/>
          <p:cNvGrpSpPr>
            <a:grpSpLocks/>
          </p:cNvGrpSpPr>
          <p:nvPr/>
        </p:nvGrpSpPr>
        <p:grpSpPr bwMode="auto">
          <a:xfrm>
            <a:off x="3124200" y="3143250"/>
            <a:ext cx="3657600" cy="1371600"/>
            <a:chOff x="384" y="1920"/>
            <a:chExt cx="3072" cy="1152"/>
          </a:xfrm>
        </p:grpSpPr>
        <p:sp>
          <p:nvSpPr>
            <p:cNvPr id="11355" name="Rectangle 91"/>
            <p:cNvSpPr>
              <a:spLocks noChangeArrowheads="1"/>
            </p:cNvSpPr>
            <p:nvPr/>
          </p:nvSpPr>
          <p:spPr bwMode="auto">
            <a:xfrm>
              <a:off x="960" y="1920"/>
              <a:ext cx="576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b="0">
                  <a:solidFill>
                    <a:srgbClr val="FF0000"/>
                  </a:solidFill>
                </a:rPr>
                <a:t>操作码</a:t>
              </a:r>
            </a:p>
          </p:txBody>
        </p:sp>
        <p:sp>
          <p:nvSpPr>
            <p:cNvPr id="11356" name="Rectangle 92"/>
            <p:cNvSpPr>
              <a:spLocks noChangeArrowheads="1"/>
            </p:cNvSpPr>
            <p:nvPr/>
          </p:nvSpPr>
          <p:spPr bwMode="auto">
            <a:xfrm>
              <a:off x="1536" y="1920"/>
              <a:ext cx="1920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b="0">
                  <a:solidFill>
                    <a:srgbClr val="FF0000"/>
                  </a:solidFill>
                </a:rPr>
                <a:t>说明</a:t>
              </a:r>
            </a:p>
          </p:txBody>
        </p:sp>
        <p:sp>
          <p:nvSpPr>
            <p:cNvPr id="11357" name="Rectangle 93"/>
            <p:cNvSpPr>
              <a:spLocks noChangeArrowheads="1"/>
            </p:cNvSpPr>
            <p:nvPr/>
          </p:nvSpPr>
          <p:spPr bwMode="auto">
            <a:xfrm>
              <a:off x="960" y="2112"/>
              <a:ext cx="576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/>
                <a:t>00</a:t>
              </a:r>
              <a:r>
                <a:rPr lang="en-US" altLang="zh-CN" sz="1200" b="0"/>
                <a:t>H</a:t>
              </a:r>
            </a:p>
          </p:txBody>
        </p:sp>
        <p:sp>
          <p:nvSpPr>
            <p:cNvPr id="11358" name="Rectangle 94"/>
            <p:cNvSpPr>
              <a:spLocks noChangeArrowheads="1"/>
            </p:cNvSpPr>
            <p:nvPr/>
          </p:nvSpPr>
          <p:spPr bwMode="auto">
            <a:xfrm>
              <a:off x="1536" y="2112"/>
              <a:ext cx="1920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0"/>
                <a:t>AC </a:t>
              </a:r>
              <a:r>
                <a:rPr lang="en-US" altLang="zh-CN" sz="1200" b="0">
                  <a:sym typeface="Wingdings" pitchFamily="2" charset="2"/>
                </a:rPr>
                <a:t></a:t>
              </a:r>
              <a:r>
                <a:rPr lang="en-US" altLang="zh-CN" sz="1200" b="0"/>
                <a:t> (AC)＋Mem(Add)</a:t>
              </a:r>
            </a:p>
          </p:txBody>
        </p:sp>
        <p:sp>
          <p:nvSpPr>
            <p:cNvPr id="11359" name="Rectangle 95"/>
            <p:cNvSpPr>
              <a:spLocks noChangeArrowheads="1"/>
            </p:cNvSpPr>
            <p:nvPr/>
          </p:nvSpPr>
          <p:spPr bwMode="auto">
            <a:xfrm>
              <a:off x="960" y="2304"/>
              <a:ext cx="576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/>
                <a:t>01</a:t>
              </a:r>
              <a:r>
                <a:rPr lang="en-US" altLang="zh-CN" sz="1200" b="0"/>
                <a:t>H</a:t>
              </a:r>
            </a:p>
          </p:txBody>
        </p:sp>
        <p:sp>
          <p:nvSpPr>
            <p:cNvPr id="11360" name="Rectangle 96"/>
            <p:cNvSpPr>
              <a:spLocks noChangeArrowheads="1"/>
            </p:cNvSpPr>
            <p:nvPr/>
          </p:nvSpPr>
          <p:spPr bwMode="auto">
            <a:xfrm>
              <a:off x="1536" y="2304"/>
              <a:ext cx="1920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0"/>
                <a:t>AC </a:t>
              </a:r>
              <a:r>
                <a:rPr lang="en-US" altLang="zh-CN" sz="1200" b="0">
                  <a:sym typeface="Wingdings" pitchFamily="2" charset="2"/>
                </a:rPr>
                <a:t></a:t>
              </a:r>
              <a:r>
                <a:rPr lang="en-US" altLang="zh-CN" sz="1200" b="0"/>
                <a:t> Mem(Add)</a:t>
              </a:r>
              <a:endParaRPr lang="zh-CN" altLang="en-US" sz="1200" b="0"/>
            </a:p>
          </p:txBody>
        </p:sp>
        <p:sp>
          <p:nvSpPr>
            <p:cNvPr id="11361" name="Rectangle 97"/>
            <p:cNvSpPr>
              <a:spLocks noChangeArrowheads="1"/>
            </p:cNvSpPr>
            <p:nvPr/>
          </p:nvSpPr>
          <p:spPr bwMode="auto">
            <a:xfrm>
              <a:off x="960" y="2496"/>
              <a:ext cx="576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/>
                <a:t>02</a:t>
              </a:r>
              <a:r>
                <a:rPr lang="en-US" altLang="zh-CN" sz="1200" b="0"/>
                <a:t>H</a:t>
              </a:r>
            </a:p>
          </p:txBody>
        </p:sp>
        <p:sp>
          <p:nvSpPr>
            <p:cNvPr id="11362" name="Rectangle 98"/>
            <p:cNvSpPr>
              <a:spLocks noChangeArrowheads="1"/>
            </p:cNvSpPr>
            <p:nvPr/>
          </p:nvSpPr>
          <p:spPr bwMode="auto">
            <a:xfrm>
              <a:off x="1536" y="2496"/>
              <a:ext cx="1920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0"/>
                <a:t>AC </a:t>
              </a:r>
              <a:r>
                <a:rPr lang="en-US" altLang="zh-CN" sz="1200" b="0">
                  <a:sym typeface="Wingdings" pitchFamily="2" charset="2"/>
                </a:rPr>
                <a:t></a:t>
              </a:r>
              <a:r>
                <a:rPr lang="en-US" altLang="zh-CN" sz="1200" b="0"/>
                <a:t> (AC) — Mem(Add)</a:t>
              </a:r>
              <a:endParaRPr lang="zh-CN" altLang="en-US" sz="1200" b="0"/>
            </a:p>
          </p:txBody>
        </p:sp>
        <p:sp>
          <p:nvSpPr>
            <p:cNvPr id="11363" name="Rectangle 99"/>
            <p:cNvSpPr>
              <a:spLocks noChangeArrowheads="1"/>
            </p:cNvSpPr>
            <p:nvPr/>
          </p:nvSpPr>
          <p:spPr bwMode="auto">
            <a:xfrm>
              <a:off x="384" y="1920"/>
              <a:ext cx="576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b="0">
                  <a:solidFill>
                    <a:srgbClr val="FF0000"/>
                  </a:solidFill>
                </a:rPr>
                <a:t>指令</a:t>
              </a:r>
            </a:p>
          </p:txBody>
        </p:sp>
        <p:sp>
          <p:nvSpPr>
            <p:cNvPr id="11364" name="Rectangle 100"/>
            <p:cNvSpPr>
              <a:spLocks noChangeArrowheads="1"/>
            </p:cNvSpPr>
            <p:nvPr/>
          </p:nvSpPr>
          <p:spPr bwMode="auto">
            <a:xfrm>
              <a:off x="384" y="2112"/>
              <a:ext cx="576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0"/>
                <a:t>ADD</a:t>
              </a:r>
            </a:p>
          </p:txBody>
        </p:sp>
        <p:sp>
          <p:nvSpPr>
            <p:cNvPr id="11365" name="Rectangle 101"/>
            <p:cNvSpPr>
              <a:spLocks noChangeArrowheads="1"/>
            </p:cNvSpPr>
            <p:nvPr/>
          </p:nvSpPr>
          <p:spPr bwMode="auto">
            <a:xfrm>
              <a:off x="384" y="2304"/>
              <a:ext cx="576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0"/>
                <a:t>LD</a:t>
              </a:r>
            </a:p>
          </p:txBody>
        </p:sp>
        <p:sp>
          <p:nvSpPr>
            <p:cNvPr id="11366" name="Rectangle 102"/>
            <p:cNvSpPr>
              <a:spLocks noChangeArrowheads="1"/>
            </p:cNvSpPr>
            <p:nvPr/>
          </p:nvSpPr>
          <p:spPr bwMode="auto">
            <a:xfrm>
              <a:off x="384" y="2496"/>
              <a:ext cx="576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0"/>
                <a:t>SUB</a:t>
              </a:r>
            </a:p>
          </p:txBody>
        </p:sp>
        <p:sp>
          <p:nvSpPr>
            <p:cNvPr id="11369" name="Rectangle 105"/>
            <p:cNvSpPr>
              <a:spLocks noChangeArrowheads="1"/>
            </p:cNvSpPr>
            <p:nvPr/>
          </p:nvSpPr>
          <p:spPr bwMode="auto">
            <a:xfrm>
              <a:off x="960" y="2688"/>
              <a:ext cx="576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/>
                <a:t>03</a:t>
              </a:r>
              <a:r>
                <a:rPr lang="en-US" altLang="zh-CN" sz="1200" b="0"/>
                <a:t>H</a:t>
              </a:r>
            </a:p>
          </p:txBody>
        </p:sp>
        <p:sp>
          <p:nvSpPr>
            <p:cNvPr id="11370" name="Rectangle 106"/>
            <p:cNvSpPr>
              <a:spLocks noChangeArrowheads="1"/>
            </p:cNvSpPr>
            <p:nvPr/>
          </p:nvSpPr>
          <p:spPr bwMode="auto">
            <a:xfrm>
              <a:off x="1536" y="2688"/>
              <a:ext cx="1920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0"/>
                <a:t>AC </a:t>
              </a:r>
              <a:r>
                <a:rPr lang="en-US" altLang="zh-CN" sz="1200" b="0">
                  <a:sym typeface="Wingdings" pitchFamily="2" charset="2"/>
                </a:rPr>
                <a:t></a:t>
              </a:r>
              <a:r>
                <a:rPr lang="en-US" altLang="zh-CN" sz="1200" b="0"/>
                <a:t> (AC)×Mem(Add)</a:t>
              </a:r>
              <a:endParaRPr lang="zh-CN" altLang="en-US" sz="1200" b="0"/>
            </a:p>
          </p:txBody>
        </p:sp>
        <p:sp>
          <p:nvSpPr>
            <p:cNvPr id="11371" name="Rectangle 107"/>
            <p:cNvSpPr>
              <a:spLocks noChangeArrowheads="1"/>
            </p:cNvSpPr>
            <p:nvPr/>
          </p:nvSpPr>
          <p:spPr bwMode="auto">
            <a:xfrm>
              <a:off x="384" y="2688"/>
              <a:ext cx="576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0"/>
                <a:t>MUL</a:t>
              </a:r>
            </a:p>
          </p:txBody>
        </p:sp>
        <p:sp>
          <p:nvSpPr>
            <p:cNvPr id="11372" name="Rectangle 108"/>
            <p:cNvSpPr>
              <a:spLocks noChangeArrowheads="1"/>
            </p:cNvSpPr>
            <p:nvPr/>
          </p:nvSpPr>
          <p:spPr bwMode="auto">
            <a:xfrm>
              <a:off x="960" y="2880"/>
              <a:ext cx="576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/>
                <a:t>04</a:t>
              </a:r>
              <a:r>
                <a:rPr lang="en-US" altLang="zh-CN" sz="1200" b="0"/>
                <a:t>H</a:t>
              </a:r>
            </a:p>
          </p:txBody>
        </p:sp>
        <p:sp>
          <p:nvSpPr>
            <p:cNvPr id="11373" name="Rectangle 109"/>
            <p:cNvSpPr>
              <a:spLocks noChangeArrowheads="1"/>
            </p:cNvSpPr>
            <p:nvPr/>
          </p:nvSpPr>
          <p:spPr bwMode="auto">
            <a:xfrm>
              <a:off x="1536" y="2880"/>
              <a:ext cx="1920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0"/>
                <a:t>Mem(Add) </a:t>
              </a:r>
              <a:r>
                <a:rPr lang="en-US" altLang="zh-CN" sz="1200" b="0">
                  <a:sym typeface="Wingdings" pitchFamily="2" charset="2"/>
                </a:rPr>
                <a:t></a:t>
              </a:r>
              <a:r>
                <a:rPr lang="en-US" altLang="zh-CN" sz="1200" b="0"/>
                <a:t> (AC)</a:t>
              </a:r>
              <a:endParaRPr lang="zh-CN" altLang="en-US" sz="1200" b="0"/>
            </a:p>
          </p:txBody>
        </p:sp>
        <p:sp>
          <p:nvSpPr>
            <p:cNvPr id="11374" name="Rectangle 110"/>
            <p:cNvSpPr>
              <a:spLocks noChangeArrowheads="1"/>
            </p:cNvSpPr>
            <p:nvPr/>
          </p:nvSpPr>
          <p:spPr bwMode="auto">
            <a:xfrm>
              <a:off x="384" y="2880"/>
              <a:ext cx="576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0"/>
                <a:t>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19478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Text Box 3"/>
          <p:cNvSpPr txBox="1">
            <a:spLocks noChangeArrowheads="1"/>
          </p:cNvSpPr>
          <p:nvPr/>
        </p:nvSpPr>
        <p:spPr bwMode="auto">
          <a:xfrm>
            <a:off x="2952750" y="1478746"/>
            <a:ext cx="6343650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b="0" dirty="0"/>
              <a:t>Y=ax</a:t>
            </a:r>
            <a:r>
              <a:rPr lang="en-US" altLang="zh-CN" b="0" baseline="30000" dirty="0"/>
              <a:t>2</a:t>
            </a:r>
            <a:r>
              <a:rPr lang="en-US" altLang="zh-CN" b="0" dirty="0"/>
              <a:t>+bx-c  </a:t>
            </a:r>
            <a:r>
              <a:rPr lang="zh-CN" altLang="en-US" b="0" dirty="0"/>
              <a:t>假定</a:t>
            </a:r>
            <a:r>
              <a:rPr lang="en-US" altLang="zh-CN" b="0" dirty="0" err="1"/>
              <a:t>a,b,c,x</a:t>
            </a:r>
            <a:r>
              <a:rPr lang="zh-CN" altLang="en-US" b="0" dirty="0"/>
              <a:t>均为已知数，且存放在内存中，求</a:t>
            </a:r>
            <a:r>
              <a:rPr lang="en-US" altLang="zh-CN" b="0" dirty="0"/>
              <a:t>y。</a:t>
            </a:r>
          </a:p>
        </p:txBody>
      </p:sp>
      <p:grpSp>
        <p:nvGrpSpPr>
          <p:cNvPr id="101380" name="Group 4"/>
          <p:cNvGrpSpPr>
            <a:grpSpLocks/>
          </p:cNvGrpSpPr>
          <p:nvPr/>
        </p:nvGrpSpPr>
        <p:grpSpPr bwMode="auto">
          <a:xfrm>
            <a:off x="7181851" y="1943100"/>
            <a:ext cx="2075260" cy="3314700"/>
            <a:chOff x="3792" y="912"/>
            <a:chExt cx="1743" cy="2784"/>
          </a:xfrm>
        </p:grpSpPr>
        <p:sp>
          <p:nvSpPr>
            <p:cNvPr id="101381" name="Text Box 5"/>
            <p:cNvSpPr txBox="1">
              <a:spLocks noChangeArrowheads="1"/>
            </p:cNvSpPr>
            <p:nvPr/>
          </p:nvSpPr>
          <p:spPr bwMode="auto">
            <a:xfrm>
              <a:off x="4944" y="912"/>
              <a:ext cx="591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rgbClr val="FF0000"/>
                  </a:solidFill>
                </a:rPr>
                <a:t>地址</a:t>
              </a:r>
            </a:p>
          </p:txBody>
        </p:sp>
        <p:sp>
          <p:nvSpPr>
            <p:cNvPr id="101382" name="Rectangle 6"/>
            <p:cNvSpPr>
              <a:spLocks noChangeArrowheads="1"/>
            </p:cNvSpPr>
            <p:nvPr/>
          </p:nvSpPr>
          <p:spPr bwMode="auto">
            <a:xfrm>
              <a:off x="3792" y="1200"/>
              <a:ext cx="1104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383" name="Rectangle 7"/>
            <p:cNvSpPr>
              <a:spLocks noChangeArrowheads="1"/>
            </p:cNvSpPr>
            <p:nvPr/>
          </p:nvSpPr>
          <p:spPr bwMode="auto">
            <a:xfrm>
              <a:off x="3792" y="1392"/>
              <a:ext cx="1104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384" name="Rectangle 8"/>
            <p:cNvSpPr>
              <a:spLocks noChangeArrowheads="1"/>
            </p:cNvSpPr>
            <p:nvPr/>
          </p:nvSpPr>
          <p:spPr bwMode="auto">
            <a:xfrm>
              <a:off x="3792" y="1584"/>
              <a:ext cx="1104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385" name="Rectangle 9"/>
            <p:cNvSpPr>
              <a:spLocks noChangeArrowheads="1"/>
            </p:cNvSpPr>
            <p:nvPr/>
          </p:nvSpPr>
          <p:spPr bwMode="auto">
            <a:xfrm>
              <a:off x="3792" y="1776"/>
              <a:ext cx="1104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386" name="Rectangle 10"/>
            <p:cNvSpPr>
              <a:spLocks noChangeArrowheads="1"/>
            </p:cNvSpPr>
            <p:nvPr/>
          </p:nvSpPr>
          <p:spPr bwMode="auto">
            <a:xfrm>
              <a:off x="3792" y="1968"/>
              <a:ext cx="1104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387" name="Rectangle 11"/>
            <p:cNvSpPr>
              <a:spLocks noChangeArrowheads="1"/>
            </p:cNvSpPr>
            <p:nvPr/>
          </p:nvSpPr>
          <p:spPr bwMode="auto">
            <a:xfrm>
              <a:off x="3792" y="2160"/>
              <a:ext cx="1104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388" name="Rectangle 12"/>
            <p:cNvSpPr>
              <a:spLocks noChangeArrowheads="1"/>
            </p:cNvSpPr>
            <p:nvPr/>
          </p:nvSpPr>
          <p:spPr bwMode="auto">
            <a:xfrm>
              <a:off x="3792" y="2352"/>
              <a:ext cx="1104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389" name="Rectangle 13"/>
            <p:cNvSpPr>
              <a:spLocks noChangeArrowheads="1"/>
            </p:cNvSpPr>
            <p:nvPr/>
          </p:nvSpPr>
          <p:spPr bwMode="auto">
            <a:xfrm>
              <a:off x="3792" y="2544"/>
              <a:ext cx="1104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390" name="Rectangle 14"/>
            <p:cNvSpPr>
              <a:spLocks noChangeArrowheads="1"/>
            </p:cNvSpPr>
            <p:nvPr/>
          </p:nvSpPr>
          <p:spPr bwMode="auto">
            <a:xfrm>
              <a:off x="3792" y="2736"/>
              <a:ext cx="1104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rgbClr val="001ADC"/>
                  </a:solidFill>
                </a:rPr>
                <a:t>结果</a:t>
              </a:r>
              <a:r>
                <a:rPr lang="en-US" altLang="zh-CN" sz="1200" b="0">
                  <a:solidFill>
                    <a:srgbClr val="001ADC"/>
                  </a:solidFill>
                </a:rPr>
                <a:t>y</a:t>
              </a:r>
              <a:r>
                <a:rPr lang="zh-CN" altLang="en-US" sz="1200" b="0">
                  <a:solidFill>
                    <a:srgbClr val="001ADC"/>
                  </a:solidFill>
                </a:rPr>
                <a:t>将存放在此</a:t>
              </a:r>
            </a:p>
          </p:txBody>
        </p:sp>
        <p:sp>
          <p:nvSpPr>
            <p:cNvPr id="101391" name="Rectangle 15"/>
            <p:cNvSpPr>
              <a:spLocks noChangeArrowheads="1"/>
            </p:cNvSpPr>
            <p:nvPr/>
          </p:nvSpPr>
          <p:spPr bwMode="auto">
            <a:xfrm>
              <a:off x="3792" y="2928"/>
              <a:ext cx="1104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rgbClr val="001ADC"/>
                  </a:solidFill>
                </a:rPr>
                <a:t>值</a:t>
              </a:r>
              <a:r>
                <a:rPr lang="en-US" altLang="zh-CN" sz="1200" b="0">
                  <a:solidFill>
                    <a:srgbClr val="001ADC"/>
                  </a:solidFill>
                </a:rPr>
                <a:t>a</a:t>
              </a:r>
            </a:p>
          </p:txBody>
        </p:sp>
        <p:sp>
          <p:nvSpPr>
            <p:cNvPr id="101392" name="Rectangle 16"/>
            <p:cNvSpPr>
              <a:spLocks noChangeArrowheads="1"/>
            </p:cNvSpPr>
            <p:nvPr/>
          </p:nvSpPr>
          <p:spPr bwMode="auto">
            <a:xfrm>
              <a:off x="3792" y="3120"/>
              <a:ext cx="1104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rgbClr val="001ADC"/>
                  </a:solidFill>
                </a:rPr>
                <a:t>值</a:t>
              </a:r>
              <a:r>
                <a:rPr lang="en-US" altLang="zh-CN" sz="1200" b="0">
                  <a:solidFill>
                    <a:srgbClr val="001ADC"/>
                  </a:solidFill>
                </a:rPr>
                <a:t>b</a:t>
              </a:r>
            </a:p>
          </p:txBody>
        </p:sp>
        <p:sp>
          <p:nvSpPr>
            <p:cNvPr id="101393" name="Rectangle 17"/>
            <p:cNvSpPr>
              <a:spLocks noChangeArrowheads="1"/>
            </p:cNvSpPr>
            <p:nvPr/>
          </p:nvSpPr>
          <p:spPr bwMode="auto">
            <a:xfrm>
              <a:off x="3792" y="3312"/>
              <a:ext cx="1104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rgbClr val="001ADC"/>
                  </a:solidFill>
                </a:rPr>
                <a:t>值</a:t>
              </a:r>
              <a:r>
                <a:rPr lang="en-US" altLang="zh-CN" sz="1200" b="0">
                  <a:solidFill>
                    <a:srgbClr val="001ADC"/>
                  </a:solidFill>
                </a:rPr>
                <a:t>c</a:t>
              </a:r>
            </a:p>
          </p:txBody>
        </p:sp>
        <p:sp>
          <p:nvSpPr>
            <p:cNvPr id="101394" name="Rectangle 18"/>
            <p:cNvSpPr>
              <a:spLocks noChangeArrowheads="1"/>
            </p:cNvSpPr>
            <p:nvPr/>
          </p:nvSpPr>
          <p:spPr bwMode="auto">
            <a:xfrm>
              <a:off x="3792" y="3504"/>
              <a:ext cx="1104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rgbClr val="001ADC"/>
                  </a:solidFill>
                </a:rPr>
                <a:t>值</a:t>
              </a:r>
              <a:r>
                <a:rPr lang="en-US" altLang="zh-CN" sz="1200" b="0">
                  <a:solidFill>
                    <a:srgbClr val="001ADC"/>
                  </a:solidFill>
                </a:rPr>
                <a:t>x</a:t>
              </a:r>
            </a:p>
          </p:txBody>
        </p:sp>
        <p:sp>
          <p:nvSpPr>
            <p:cNvPr id="101395" name="Text Box 19"/>
            <p:cNvSpPr txBox="1">
              <a:spLocks noChangeArrowheads="1"/>
            </p:cNvSpPr>
            <p:nvPr/>
          </p:nvSpPr>
          <p:spPr bwMode="auto">
            <a:xfrm>
              <a:off x="4080" y="912"/>
              <a:ext cx="591" cy="3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b="0">
                  <a:solidFill>
                    <a:schemeClr val="tx2"/>
                  </a:solidFill>
                </a:rPr>
                <a:t>内存</a:t>
              </a:r>
            </a:p>
          </p:txBody>
        </p:sp>
        <p:sp>
          <p:nvSpPr>
            <p:cNvPr id="101396" name="Rectangle 20"/>
            <p:cNvSpPr>
              <a:spLocks noChangeArrowheads="1"/>
            </p:cNvSpPr>
            <p:nvPr/>
          </p:nvSpPr>
          <p:spPr bwMode="auto">
            <a:xfrm>
              <a:off x="4896" y="1200"/>
              <a:ext cx="52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chemeClr val="accent1"/>
                  </a:solidFill>
                </a:rPr>
                <a:t>00</a:t>
              </a:r>
              <a:r>
                <a:rPr lang="en-US" altLang="zh-CN" sz="1200" b="0">
                  <a:solidFill>
                    <a:schemeClr val="accent1"/>
                  </a:solidFill>
                </a:rPr>
                <a:t>H</a:t>
              </a:r>
            </a:p>
          </p:txBody>
        </p:sp>
        <p:sp>
          <p:nvSpPr>
            <p:cNvPr id="101397" name="Rectangle 21"/>
            <p:cNvSpPr>
              <a:spLocks noChangeArrowheads="1"/>
            </p:cNvSpPr>
            <p:nvPr/>
          </p:nvSpPr>
          <p:spPr bwMode="auto">
            <a:xfrm>
              <a:off x="4896" y="1392"/>
              <a:ext cx="52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chemeClr val="accent1"/>
                  </a:solidFill>
                </a:rPr>
                <a:t>02</a:t>
              </a:r>
              <a:r>
                <a:rPr lang="en-US" altLang="zh-CN" sz="1200" b="0">
                  <a:solidFill>
                    <a:schemeClr val="accent1"/>
                  </a:solidFill>
                </a:rPr>
                <a:t>H</a:t>
              </a:r>
            </a:p>
          </p:txBody>
        </p:sp>
        <p:sp>
          <p:nvSpPr>
            <p:cNvPr id="101398" name="Rectangle 22"/>
            <p:cNvSpPr>
              <a:spLocks noChangeArrowheads="1"/>
            </p:cNvSpPr>
            <p:nvPr/>
          </p:nvSpPr>
          <p:spPr bwMode="auto">
            <a:xfrm>
              <a:off x="4896" y="1584"/>
              <a:ext cx="52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chemeClr val="accent1"/>
                  </a:solidFill>
                </a:rPr>
                <a:t>04</a:t>
              </a:r>
              <a:r>
                <a:rPr lang="en-US" altLang="zh-CN" sz="1200" b="0">
                  <a:solidFill>
                    <a:schemeClr val="accent1"/>
                  </a:solidFill>
                </a:rPr>
                <a:t>H</a:t>
              </a:r>
            </a:p>
          </p:txBody>
        </p:sp>
        <p:sp>
          <p:nvSpPr>
            <p:cNvPr id="101399" name="Rectangle 23"/>
            <p:cNvSpPr>
              <a:spLocks noChangeArrowheads="1"/>
            </p:cNvSpPr>
            <p:nvPr/>
          </p:nvSpPr>
          <p:spPr bwMode="auto">
            <a:xfrm>
              <a:off x="4896" y="1776"/>
              <a:ext cx="52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chemeClr val="accent1"/>
                  </a:solidFill>
                </a:rPr>
                <a:t>06</a:t>
              </a:r>
              <a:r>
                <a:rPr lang="en-US" altLang="zh-CN" sz="1200" b="0">
                  <a:solidFill>
                    <a:schemeClr val="accent1"/>
                  </a:solidFill>
                </a:rPr>
                <a:t>H</a:t>
              </a:r>
            </a:p>
          </p:txBody>
        </p:sp>
        <p:sp>
          <p:nvSpPr>
            <p:cNvPr id="101400" name="Rectangle 24"/>
            <p:cNvSpPr>
              <a:spLocks noChangeArrowheads="1"/>
            </p:cNvSpPr>
            <p:nvPr/>
          </p:nvSpPr>
          <p:spPr bwMode="auto">
            <a:xfrm>
              <a:off x="4896" y="1968"/>
              <a:ext cx="52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chemeClr val="accent1"/>
                  </a:solidFill>
                </a:rPr>
                <a:t>08</a:t>
              </a:r>
              <a:r>
                <a:rPr lang="en-US" altLang="zh-CN" sz="1200" b="0">
                  <a:solidFill>
                    <a:schemeClr val="accent1"/>
                  </a:solidFill>
                </a:rPr>
                <a:t>H</a:t>
              </a:r>
            </a:p>
          </p:txBody>
        </p:sp>
        <p:sp>
          <p:nvSpPr>
            <p:cNvPr id="101401" name="Rectangle 25"/>
            <p:cNvSpPr>
              <a:spLocks noChangeArrowheads="1"/>
            </p:cNvSpPr>
            <p:nvPr/>
          </p:nvSpPr>
          <p:spPr bwMode="auto">
            <a:xfrm>
              <a:off x="4896" y="2160"/>
              <a:ext cx="52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chemeClr val="accent1"/>
                  </a:solidFill>
                </a:rPr>
                <a:t>0</a:t>
              </a:r>
              <a:r>
                <a:rPr lang="en-US" altLang="zh-CN" sz="1200" b="0">
                  <a:solidFill>
                    <a:schemeClr val="accent1"/>
                  </a:solidFill>
                </a:rPr>
                <a:t>AH</a:t>
              </a:r>
            </a:p>
          </p:txBody>
        </p:sp>
        <p:sp>
          <p:nvSpPr>
            <p:cNvPr id="101402" name="Rectangle 26"/>
            <p:cNvSpPr>
              <a:spLocks noChangeArrowheads="1"/>
            </p:cNvSpPr>
            <p:nvPr/>
          </p:nvSpPr>
          <p:spPr bwMode="auto">
            <a:xfrm>
              <a:off x="4896" y="2352"/>
              <a:ext cx="52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chemeClr val="accent1"/>
                  </a:solidFill>
                </a:rPr>
                <a:t>0</a:t>
              </a:r>
              <a:r>
                <a:rPr lang="en-US" altLang="zh-CN" sz="1200" b="0">
                  <a:solidFill>
                    <a:schemeClr val="accent1"/>
                  </a:solidFill>
                </a:rPr>
                <a:t>CH</a:t>
              </a:r>
            </a:p>
          </p:txBody>
        </p:sp>
        <p:sp>
          <p:nvSpPr>
            <p:cNvPr id="101403" name="Rectangle 27"/>
            <p:cNvSpPr>
              <a:spLocks noChangeArrowheads="1"/>
            </p:cNvSpPr>
            <p:nvPr/>
          </p:nvSpPr>
          <p:spPr bwMode="auto">
            <a:xfrm>
              <a:off x="4896" y="2544"/>
              <a:ext cx="52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chemeClr val="accent1"/>
                  </a:solidFill>
                </a:rPr>
                <a:t>0</a:t>
              </a:r>
              <a:r>
                <a:rPr lang="en-US" altLang="zh-CN" sz="1200" b="0">
                  <a:solidFill>
                    <a:schemeClr val="accent1"/>
                  </a:solidFill>
                </a:rPr>
                <a:t>EH</a:t>
              </a:r>
            </a:p>
          </p:txBody>
        </p:sp>
        <p:sp>
          <p:nvSpPr>
            <p:cNvPr id="101404" name="Rectangle 28"/>
            <p:cNvSpPr>
              <a:spLocks noChangeArrowheads="1"/>
            </p:cNvSpPr>
            <p:nvPr/>
          </p:nvSpPr>
          <p:spPr bwMode="auto">
            <a:xfrm>
              <a:off x="4896" y="2736"/>
              <a:ext cx="52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chemeClr val="accent1"/>
                  </a:solidFill>
                </a:rPr>
                <a:t>10</a:t>
              </a:r>
              <a:r>
                <a:rPr lang="en-US" altLang="zh-CN" sz="1200" b="0">
                  <a:solidFill>
                    <a:schemeClr val="accent1"/>
                  </a:solidFill>
                </a:rPr>
                <a:t>H</a:t>
              </a:r>
            </a:p>
          </p:txBody>
        </p:sp>
        <p:sp>
          <p:nvSpPr>
            <p:cNvPr id="101405" name="Rectangle 29"/>
            <p:cNvSpPr>
              <a:spLocks noChangeArrowheads="1"/>
            </p:cNvSpPr>
            <p:nvPr/>
          </p:nvSpPr>
          <p:spPr bwMode="auto">
            <a:xfrm>
              <a:off x="4896" y="2928"/>
              <a:ext cx="52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chemeClr val="accent1"/>
                  </a:solidFill>
                </a:rPr>
                <a:t>12</a:t>
              </a:r>
              <a:r>
                <a:rPr lang="en-US" altLang="zh-CN" sz="1200" b="0">
                  <a:solidFill>
                    <a:schemeClr val="accent1"/>
                  </a:solidFill>
                </a:rPr>
                <a:t>H</a:t>
              </a:r>
            </a:p>
          </p:txBody>
        </p:sp>
        <p:sp>
          <p:nvSpPr>
            <p:cNvPr id="101406" name="Rectangle 30"/>
            <p:cNvSpPr>
              <a:spLocks noChangeArrowheads="1"/>
            </p:cNvSpPr>
            <p:nvPr/>
          </p:nvSpPr>
          <p:spPr bwMode="auto">
            <a:xfrm>
              <a:off x="4896" y="3120"/>
              <a:ext cx="52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chemeClr val="accent1"/>
                  </a:solidFill>
                </a:rPr>
                <a:t>14</a:t>
              </a:r>
              <a:r>
                <a:rPr lang="en-US" altLang="zh-CN" sz="1200" b="0">
                  <a:solidFill>
                    <a:schemeClr val="accent1"/>
                  </a:solidFill>
                </a:rPr>
                <a:t>H</a:t>
              </a:r>
            </a:p>
          </p:txBody>
        </p:sp>
        <p:sp>
          <p:nvSpPr>
            <p:cNvPr id="101407" name="Rectangle 31"/>
            <p:cNvSpPr>
              <a:spLocks noChangeArrowheads="1"/>
            </p:cNvSpPr>
            <p:nvPr/>
          </p:nvSpPr>
          <p:spPr bwMode="auto">
            <a:xfrm>
              <a:off x="4896" y="3312"/>
              <a:ext cx="52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chemeClr val="accent1"/>
                  </a:solidFill>
                </a:rPr>
                <a:t>16</a:t>
              </a:r>
              <a:r>
                <a:rPr lang="en-US" altLang="zh-CN" sz="1200" b="0">
                  <a:solidFill>
                    <a:schemeClr val="accent1"/>
                  </a:solidFill>
                </a:rPr>
                <a:t>H</a:t>
              </a:r>
            </a:p>
          </p:txBody>
        </p:sp>
        <p:sp>
          <p:nvSpPr>
            <p:cNvPr id="101408" name="Rectangle 32"/>
            <p:cNvSpPr>
              <a:spLocks noChangeArrowheads="1"/>
            </p:cNvSpPr>
            <p:nvPr/>
          </p:nvSpPr>
          <p:spPr bwMode="auto">
            <a:xfrm>
              <a:off x="4896" y="3504"/>
              <a:ext cx="52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chemeClr val="accent1"/>
                  </a:solidFill>
                </a:rPr>
                <a:t>18</a:t>
              </a:r>
              <a:r>
                <a:rPr lang="en-US" altLang="zh-CN" sz="1200" b="0">
                  <a:solidFill>
                    <a:schemeClr val="accent1"/>
                  </a:solidFill>
                </a:rPr>
                <a:t>H</a:t>
              </a:r>
            </a:p>
          </p:txBody>
        </p:sp>
      </p:grpSp>
      <p:grpSp>
        <p:nvGrpSpPr>
          <p:cNvPr id="101435" name="Group 59"/>
          <p:cNvGrpSpPr>
            <a:grpSpLocks/>
          </p:cNvGrpSpPr>
          <p:nvPr/>
        </p:nvGrpSpPr>
        <p:grpSpPr bwMode="auto">
          <a:xfrm>
            <a:off x="3067050" y="2000250"/>
            <a:ext cx="3657600" cy="1371600"/>
            <a:chOff x="336" y="1392"/>
            <a:chExt cx="3072" cy="1152"/>
          </a:xfrm>
        </p:grpSpPr>
        <p:sp>
          <p:nvSpPr>
            <p:cNvPr id="101416" name="Rectangle 40"/>
            <p:cNvSpPr>
              <a:spLocks noChangeArrowheads="1"/>
            </p:cNvSpPr>
            <p:nvPr/>
          </p:nvSpPr>
          <p:spPr bwMode="auto">
            <a:xfrm>
              <a:off x="912" y="1392"/>
              <a:ext cx="576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b="0">
                  <a:solidFill>
                    <a:srgbClr val="FF0000"/>
                  </a:solidFill>
                </a:rPr>
                <a:t>操作码</a:t>
              </a:r>
            </a:p>
          </p:txBody>
        </p:sp>
        <p:sp>
          <p:nvSpPr>
            <p:cNvPr id="101417" name="Rectangle 41"/>
            <p:cNvSpPr>
              <a:spLocks noChangeArrowheads="1"/>
            </p:cNvSpPr>
            <p:nvPr/>
          </p:nvSpPr>
          <p:spPr bwMode="auto">
            <a:xfrm>
              <a:off x="1488" y="1392"/>
              <a:ext cx="1920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b="0">
                  <a:solidFill>
                    <a:srgbClr val="FF0000"/>
                  </a:solidFill>
                </a:rPr>
                <a:t>说明</a:t>
              </a:r>
            </a:p>
          </p:txBody>
        </p:sp>
        <p:sp>
          <p:nvSpPr>
            <p:cNvPr id="101418" name="Rectangle 42"/>
            <p:cNvSpPr>
              <a:spLocks noChangeArrowheads="1"/>
            </p:cNvSpPr>
            <p:nvPr/>
          </p:nvSpPr>
          <p:spPr bwMode="auto">
            <a:xfrm>
              <a:off x="912" y="1584"/>
              <a:ext cx="576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/>
                <a:t>00</a:t>
              </a:r>
              <a:r>
                <a:rPr lang="en-US" altLang="zh-CN" sz="1200" b="0"/>
                <a:t>H</a:t>
              </a:r>
            </a:p>
          </p:txBody>
        </p:sp>
        <p:sp>
          <p:nvSpPr>
            <p:cNvPr id="101419" name="Rectangle 43"/>
            <p:cNvSpPr>
              <a:spLocks noChangeArrowheads="1"/>
            </p:cNvSpPr>
            <p:nvPr/>
          </p:nvSpPr>
          <p:spPr bwMode="auto">
            <a:xfrm>
              <a:off x="1488" y="1584"/>
              <a:ext cx="1920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0"/>
                <a:t>AC </a:t>
              </a:r>
              <a:r>
                <a:rPr lang="en-US" altLang="zh-CN" sz="1200" b="0">
                  <a:sym typeface="Wingdings" pitchFamily="2" charset="2"/>
                </a:rPr>
                <a:t></a:t>
              </a:r>
              <a:r>
                <a:rPr lang="en-US" altLang="zh-CN" sz="1200" b="0"/>
                <a:t> (AC)＋Mem(Add)</a:t>
              </a:r>
            </a:p>
          </p:txBody>
        </p:sp>
        <p:sp>
          <p:nvSpPr>
            <p:cNvPr id="101420" name="Rectangle 44"/>
            <p:cNvSpPr>
              <a:spLocks noChangeArrowheads="1"/>
            </p:cNvSpPr>
            <p:nvPr/>
          </p:nvSpPr>
          <p:spPr bwMode="auto">
            <a:xfrm>
              <a:off x="912" y="1776"/>
              <a:ext cx="576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/>
                <a:t>01</a:t>
              </a:r>
              <a:r>
                <a:rPr lang="en-US" altLang="zh-CN" sz="1200" b="0"/>
                <a:t>H</a:t>
              </a:r>
            </a:p>
          </p:txBody>
        </p:sp>
        <p:sp>
          <p:nvSpPr>
            <p:cNvPr id="101421" name="Rectangle 45"/>
            <p:cNvSpPr>
              <a:spLocks noChangeArrowheads="1"/>
            </p:cNvSpPr>
            <p:nvPr/>
          </p:nvSpPr>
          <p:spPr bwMode="auto">
            <a:xfrm>
              <a:off x="1488" y="1776"/>
              <a:ext cx="1920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0"/>
                <a:t>AC </a:t>
              </a:r>
              <a:r>
                <a:rPr lang="en-US" altLang="zh-CN" sz="1200" b="0">
                  <a:sym typeface="Wingdings" pitchFamily="2" charset="2"/>
                </a:rPr>
                <a:t></a:t>
              </a:r>
              <a:r>
                <a:rPr lang="en-US" altLang="zh-CN" sz="1200" b="0"/>
                <a:t> Mem(Add)</a:t>
              </a:r>
              <a:endParaRPr lang="zh-CN" altLang="en-US" sz="1200" b="0"/>
            </a:p>
          </p:txBody>
        </p:sp>
        <p:sp>
          <p:nvSpPr>
            <p:cNvPr id="101422" name="Rectangle 46"/>
            <p:cNvSpPr>
              <a:spLocks noChangeArrowheads="1"/>
            </p:cNvSpPr>
            <p:nvPr/>
          </p:nvSpPr>
          <p:spPr bwMode="auto">
            <a:xfrm>
              <a:off x="912" y="1968"/>
              <a:ext cx="576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/>
                <a:t>02</a:t>
              </a:r>
              <a:r>
                <a:rPr lang="en-US" altLang="zh-CN" sz="1200" b="0"/>
                <a:t>H</a:t>
              </a:r>
            </a:p>
          </p:txBody>
        </p:sp>
        <p:sp>
          <p:nvSpPr>
            <p:cNvPr id="101423" name="Rectangle 47"/>
            <p:cNvSpPr>
              <a:spLocks noChangeArrowheads="1"/>
            </p:cNvSpPr>
            <p:nvPr/>
          </p:nvSpPr>
          <p:spPr bwMode="auto">
            <a:xfrm>
              <a:off x="1488" y="1968"/>
              <a:ext cx="1920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0"/>
                <a:t>AC </a:t>
              </a:r>
              <a:r>
                <a:rPr lang="en-US" altLang="zh-CN" sz="1200" b="0">
                  <a:sym typeface="Wingdings" pitchFamily="2" charset="2"/>
                </a:rPr>
                <a:t></a:t>
              </a:r>
              <a:r>
                <a:rPr lang="en-US" altLang="zh-CN" sz="1200" b="0"/>
                <a:t> (AC) — Mem(Add)</a:t>
              </a:r>
              <a:endParaRPr lang="zh-CN" altLang="en-US" sz="1200" b="0"/>
            </a:p>
          </p:txBody>
        </p:sp>
        <p:sp>
          <p:nvSpPr>
            <p:cNvPr id="101424" name="Rectangle 48"/>
            <p:cNvSpPr>
              <a:spLocks noChangeArrowheads="1"/>
            </p:cNvSpPr>
            <p:nvPr/>
          </p:nvSpPr>
          <p:spPr bwMode="auto">
            <a:xfrm>
              <a:off x="336" y="1392"/>
              <a:ext cx="576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b="0">
                  <a:solidFill>
                    <a:srgbClr val="FF0000"/>
                  </a:solidFill>
                </a:rPr>
                <a:t>指令</a:t>
              </a:r>
            </a:p>
          </p:txBody>
        </p:sp>
        <p:sp>
          <p:nvSpPr>
            <p:cNvPr id="101425" name="Rectangle 49"/>
            <p:cNvSpPr>
              <a:spLocks noChangeArrowheads="1"/>
            </p:cNvSpPr>
            <p:nvPr/>
          </p:nvSpPr>
          <p:spPr bwMode="auto">
            <a:xfrm>
              <a:off x="336" y="1584"/>
              <a:ext cx="576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0" dirty="0"/>
                <a:t>ADD</a:t>
              </a:r>
            </a:p>
          </p:txBody>
        </p:sp>
        <p:sp>
          <p:nvSpPr>
            <p:cNvPr id="101426" name="Rectangle 50"/>
            <p:cNvSpPr>
              <a:spLocks noChangeArrowheads="1"/>
            </p:cNvSpPr>
            <p:nvPr/>
          </p:nvSpPr>
          <p:spPr bwMode="auto">
            <a:xfrm>
              <a:off x="336" y="1776"/>
              <a:ext cx="576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0"/>
                <a:t>LD</a:t>
              </a:r>
            </a:p>
          </p:txBody>
        </p:sp>
        <p:sp>
          <p:nvSpPr>
            <p:cNvPr id="101427" name="Rectangle 51"/>
            <p:cNvSpPr>
              <a:spLocks noChangeArrowheads="1"/>
            </p:cNvSpPr>
            <p:nvPr/>
          </p:nvSpPr>
          <p:spPr bwMode="auto">
            <a:xfrm>
              <a:off x="336" y="1968"/>
              <a:ext cx="576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0"/>
                <a:t>SUB</a:t>
              </a:r>
            </a:p>
          </p:txBody>
        </p:sp>
        <p:sp>
          <p:nvSpPr>
            <p:cNvPr id="101428" name="Rectangle 52"/>
            <p:cNvSpPr>
              <a:spLocks noChangeArrowheads="1"/>
            </p:cNvSpPr>
            <p:nvPr/>
          </p:nvSpPr>
          <p:spPr bwMode="auto">
            <a:xfrm>
              <a:off x="912" y="2160"/>
              <a:ext cx="576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/>
                <a:t>03</a:t>
              </a:r>
              <a:r>
                <a:rPr lang="en-US" altLang="zh-CN" sz="1200" b="0"/>
                <a:t>H</a:t>
              </a:r>
            </a:p>
          </p:txBody>
        </p:sp>
        <p:sp>
          <p:nvSpPr>
            <p:cNvPr id="101429" name="Rectangle 53"/>
            <p:cNvSpPr>
              <a:spLocks noChangeArrowheads="1"/>
            </p:cNvSpPr>
            <p:nvPr/>
          </p:nvSpPr>
          <p:spPr bwMode="auto">
            <a:xfrm>
              <a:off x="1488" y="2160"/>
              <a:ext cx="1920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0"/>
                <a:t>AC </a:t>
              </a:r>
              <a:r>
                <a:rPr lang="en-US" altLang="zh-CN" sz="1200" b="0">
                  <a:sym typeface="Wingdings" pitchFamily="2" charset="2"/>
                </a:rPr>
                <a:t></a:t>
              </a:r>
              <a:r>
                <a:rPr lang="en-US" altLang="zh-CN" sz="1200" b="0"/>
                <a:t> (AC)×Mem(Add)</a:t>
              </a:r>
              <a:endParaRPr lang="zh-CN" altLang="en-US" sz="1200" b="0"/>
            </a:p>
          </p:txBody>
        </p:sp>
        <p:sp>
          <p:nvSpPr>
            <p:cNvPr id="101430" name="Rectangle 54"/>
            <p:cNvSpPr>
              <a:spLocks noChangeArrowheads="1"/>
            </p:cNvSpPr>
            <p:nvPr/>
          </p:nvSpPr>
          <p:spPr bwMode="auto">
            <a:xfrm>
              <a:off x="336" y="2160"/>
              <a:ext cx="576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0"/>
                <a:t>MUL</a:t>
              </a:r>
            </a:p>
          </p:txBody>
        </p:sp>
        <p:sp>
          <p:nvSpPr>
            <p:cNvPr id="101431" name="Rectangle 55"/>
            <p:cNvSpPr>
              <a:spLocks noChangeArrowheads="1"/>
            </p:cNvSpPr>
            <p:nvPr/>
          </p:nvSpPr>
          <p:spPr bwMode="auto">
            <a:xfrm>
              <a:off x="912" y="2352"/>
              <a:ext cx="576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/>
                <a:t>04</a:t>
              </a:r>
              <a:r>
                <a:rPr lang="en-US" altLang="zh-CN" sz="1200" b="0"/>
                <a:t>H</a:t>
              </a:r>
            </a:p>
          </p:txBody>
        </p:sp>
        <p:sp>
          <p:nvSpPr>
            <p:cNvPr id="101432" name="Rectangle 56"/>
            <p:cNvSpPr>
              <a:spLocks noChangeArrowheads="1"/>
            </p:cNvSpPr>
            <p:nvPr/>
          </p:nvSpPr>
          <p:spPr bwMode="auto">
            <a:xfrm>
              <a:off x="1488" y="2352"/>
              <a:ext cx="1920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0"/>
                <a:t>Mem(Add) </a:t>
              </a:r>
              <a:r>
                <a:rPr lang="en-US" altLang="zh-CN" sz="1200" b="0">
                  <a:sym typeface="Wingdings" pitchFamily="2" charset="2"/>
                </a:rPr>
                <a:t></a:t>
              </a:r>
              <a:r>
                <a:rPr lang="en-US" altLang="zh-CN" sz="1200" b="0"/>
                <a:t> (AC)</a:t>
              </a:r>
              <a:endParaRPr lang="zh-CN" altLang="en-US" sz="1200" b="0"/>
            </a:p>
          </p:txBody>
        </p:sp>
        <p:sp>
          <p:nvSpPr>
            <p:cNvPr id="101433" name="Rectangle 57"/>
            <p:cNvSpPr>
              <a:spLocks noChangeArrowheads="1"/>
            </p:cNvSpPr>
            <p:nvPr/>
          </p:nvSpPr>
          <p:spPr bwMode="auto">
            <a:xfrm>
              <a:off x="336" y="2352"/>
              <a:ext cx="576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0"/>
                <a:t>ST</a:t>
              </a:r>
            </a:p>
          </p:txBody>
        </p:sp>
      </p:grpSp>
      <p:grpSp>
        <p:nvGrpSpPr>
          <p:cNvPr id="101458" name="Group 82"/>
          <p:cNvGrpSpPr>
            <a:grpSpLocks/>
          </p:cNvGrpSpPr>
          <p:nvPr/>
        </p:nvGrpSpPr>
        <p:grpSpPr bwMode="auto">
          <a:xfrm>
            <a:off x="3292078" y="3473053"/>
            <a:ext cx="2746772" cy="1956197"/>
            <a:chOff x="909" y="2197"/>
            <a:chExt cx="2307" cy="1643"/>
          </a:xfrm>
        </p:grpSpPr>
        <p:sp>
          <p:nvSpPr>
            <p:cNvPr id="101434" name="Text Box 58"/>
            <p:cNvSpPr txBox="1">
              <a:spLocks noChangeArrowheads="1"/>
            </p:cNvSpPr>
            <p:nvPr/>
          </p:nvSpPr>
          <p:spPr bwMode="auto">
            <a:xfrm>
              <a:off x="909" y="2197"/>
              <a:ext cx="1392" cy="3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b="0" dirty="0">
                  <a:solidFill>
                    <a:srgbClr val="001ADC"/>
                  </a:solidFill>
                </a:rPr>
                <a:t> 程序如下</a:t>
              </a:r>
            </a:p>
          </p:txBody>
        </p:sp>
        <p:sp>
          <p:nvSpPr>
            <p:cNvPr id="101437" name="Rectangle 61"/>
            <p:cNvSpPr>
              <a:spLocks noChangeArrowheads="1"/>
            </p:cNvSpPr>
            <p:nvPr/>
          </p:nvSpPr>
          <p:spPr bwMode="auto">
            <a:xfrm>
              <a:off x="1536" y="2496"/>
              <a:ext cx="576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b="0">
                  <a:solidFill>
                    <a:srgbClr val="001ADC"/>
                  </a:solidFill>
                </a:rPr>
                <a:t>代码</a:t>
              </a:r>
            </a:p>
          </p:txBody>
        </p:sp>
        <p:sp>
          <p:nvSpPr>
            <p:cNvPr id="101438" name="Rectangle 62"/>
            <p:cNvSpPr>
              <a:spLocks noChangeArrowheads="1"/>
            </p:cNvSpPr>
            <p:nvPr/>
          </p:nvSpPr>
          <p:spPr bwMode="auto">
            <a:xfrm>
              <a:off x="2112" y="2496"/>
              <a:ext cx="1104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b="0"/>
            </a:p>
          </p:txBody>
        </p:sp>
        <p:sp>
          <p:nvSpPr>
            <p:cNvPr id="101439" name="Rectangle 63"/>
            <p:cNvSpPr>
              <a:spLocks noChangeArrowheads="1"/>
            </p:cNvSpPr>
            <p:nvPr/>
          </p:nvSpPr>
          <p:spPr bwMode="auto">
            <a:xfrm>
              <a:off x="1536" y="2688"/>
              <a:ext cx="576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rgbClr val="001ADC"/>
                  </a:solidFill>
                </a:rPr>
                <a:t>0112</a:t>
              </a:r>
              <a:r>
                <a:rPr lang="en-US" altLang="zh-CN" sz="1200" b="0">
                  <a:solidFill>
                    <a:srgbClr val="001ADC"/>
                  </a:solidFill>
                </a:rPr>
                <a:t>H</a:t>
              </a:r>
            </a:p>
          </p:txBody>
        </p:sp>
        <p:sp>
          <p:nvSpPr>
            <p:cNvPr id="101440" name="Rectangle 64"/>
            <p:cNvSpPr>
              <a:spLocks noChangeArrowheads="1"/>
            </p:cNvSpPr>
            <p:nvPr/>
          </p:nvSpPr>
          <p:spPr bwMode="auto">
            <a:xfrm>
              <a:off x="2112" y="2688"/>
              <a:ext cx="1104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0"/>
                <a:t>AC </a:t>
              </a:r>
              <a:r>
                <a:rPr lang="en-US" altLang="zh-CN" sz="1200" b="0">
                  <a:sym typeface="Wingdings" pitchFamily="2" charset="2"/>
                </a:rPr>
                <a:t></a:t>
              </a:r>
              <a:r>
                <a:rPr lang="en-US" altLang="zh-CN" sz="1200" b="0"/>
                <a:t> a</a:t>
              </a:r>
            </a:p>
          </p:txBody>
        </p:sp>
        <p:sp>
          <p:nvSpPr>
            <p:cNvPr id="101441" name="Rectangle 65"/>
            <p:cNvSpPr>
              <a:spLocks noChangeArrowheads="1"/>
            </p:cNvSpPr>
            <p:nvPr/>
          </p:nvSpPr>
          <p:spPr bwMode="auto">
            <a:xfrm>
              <a:off x="1536" y="2880"/>
              <a:ext cx="576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rgbClr val="001ADC"/>
                  </a:solidFill>
                </a:rPr>
                <a:t>0318</a:t>
              </a:r>
              <a:r>
                <a:rPr lang="en-US" altLang="zh-CN" sz="1200" b="0">
                  <a:solidFill>
                    <a:srgbClr val="001ADC"/>
                  </a:solidFill>
                </a:rPr>
                <a:t>H</a:t>
              </a:r>
            </a:p>
          </p:txBody>
        </p:sp>
        <p:sp>
          <p:nvSpPr>
            <p:cNvPr id="101442" name="Rectangle 66"/>
            <p:cNvSpPr>
              <a:spLocks noChangeArrowheads="1"/>
            </p:cNvSpPr>
            <p:nvPr/>
          </p:nvSpPr>
          <p:spPr bwMode="auto">
            <a:xfrm>
              <a:off x="2112" y="2880"/>
              <a:ext cx="1104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0"/>
                <a:t>AC </a:t>
              </a:r>
              <a:r>
                <a:rPr lang="en-US" altLang="zh-CN" sz="1200" b="0">
                  <a:sym typeface="Wingdings" pitchFamily="2" charset="2"/>
                </a:rPr>
                <a:t> </a:t>
              </a:r>
              <a:r>
                <a:rPr lang="en-US" altLang="zh-CN" sz="1200" b="0"/>
                <a:t>ax</a:t>
              </a:r>
              <a:endParaRPr lang="zh-CN" altLang="en-US" sz="1200" b="0"/>
            </a:p>
          </p:txBody>
        </p:sp>
        <p:sp>
          <p:nvSpPr>
            <p:cNvPr id="101443" name="Rectangle 67"/>
            <p:cNvSpPr>
              <a:spLocks noChangeArrowheads="1"/>
            </p:cNvSpPr>
            <p:nvPr/>
          </p:nvSpPr>
          <p:spPr bwMode="auto">
            <a:xfrm>
              <a:off x="1536" y="3072"/>
              <a:ext cx="576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0">
                  <a:solidFill>
                    <a:srgbClr val="001ADC"/>
                  </a:solidFill>
                </a:rPr>
                <a:t>0014H</a:t>
              </a:r>
            </a:p>
          </p:txBody>
        </p:sp>
        <p:sp>
          <p:nvSpPr>
            <p:cNvPr id="101444" name="Rectangle 68"/>
            <p:cNvSpPr>
              <a:spLocks noChangeArrowheads="1"/>
            </p:cNvSpPr>
            <p:nvPr/>
          </p:nvSpPr>
          <p:spPr bwMode="auto">
            <a:xfrm>
              <a:off x="2112" y="3072"/>
              <a:ext cx="1104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0"/>
                <a:t>AC </a:t>
              </a:r>
              <a:r>
                <a:rPr lang="en-US" altLang="zh-CN" sz="1200" b="0">
                  <a:sym typeface="Wingdings" pitchFamily="2" charset="2"/>
                </a:rPr>
                <a:t></a:t>
              </a:r>
              <a:r>
                <a:rPr lang="en-US" altLang="zh-CN" sz="1200" b="0"/>
                <a:t> ax + b</a:t>
              </a:r>
              <a:endParaRPr lang="zh-CN" altLang="en-US" sz="1200" b="0"/>
            </a:p>
          </p:txBody>
        </p:sp>
        <p:sp>
          <p:nvSpPr>
            <p:cNvPr id="101445" name="Rectangle 69"/>
            <p:cNvSpPr>
              <a:spLocks noChangeArrowheads="1"/>
            </p:cNvSpPr>
            <p:nvPr/>
          </p:nvSpPr>
          <p:spPr bwMode="auto">
            <a:xfrm>
              <a:off x="960" y="2496"/>
              <a:ext cx="576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b="0">
                  <a:solidFill>
                    <a:srgbClr val="FF0000"/>
                  </a:solidFill>
                </a:rPr>
                <a:t>指令</a:t>
              </a:r>
            </a:p>
          </p:txBody>
        </p:sp>
        <p:sp>
          <p:nvSpPr>
            <p:cNvPr id="101446" name="Rectangle 70"/>
            <p:cNvSpPr>
              <a:spLocks noChangeArrowheads="1"/>
            </p:cNvSpPr>
            <p:nvPr/>
          </p:nvSpPr>
          <p:spPr bwMode="auto">
            <a:xfrm>
              <a:off x="960" y="2688"/>
              <a:ext cx="576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0"/>
                <a:t>LD  a</a:t>
              </a:r>
              <a:endParaRPr lang="zh-CN" altLang="en-US" sz="1200" b="0"/>
            </a:p>
          </p:txBody>
        </p:sp>
        <p:sp>
          <p:nvSpPr>
            <p:cNvPr id="101447" name="Rectangle 71"/>
            <p:cNvSpPr>
              <a:spLocks noChangeArrowheads="1"/>
            </p:cNvSpPr>
            <p:nvPr/>
          </p:nvSpPr>
          <p:spPr bwMode="auto">
            <a:xfrm>
              <a:off x="960" y="2880"/>
              <a:ext cx="576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0"/>
                <a:t>MUL x</a:t>
              </a:r>
            </a:p>
          </p:txBody>
        </p:sp>
        <p:sp>
          <p:nvSpPr>
            <p:cNvPr id="101448" name="Rectangle 72"/>
            <p:cNvSpPr>
              <a:spLocks noChangeArrowheads="1"/>
            </p:cNvSpPr>
            <p:nvPr/>
          </p:nvSpPr>
          <p:spPr bwMode="auto">
            <a:xfrm>
              <a:off x="960" y="3072"/>
              <a:ext cx="576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0"/>
                <a:t>ADD b</a:t>
              </a:r>
            </a:p>
          </p:txBody>
        </p:sp>
        <p:sp>
          <p:nvSpPr>
            <p:cNvPr id="101449" name="Rectangle 73"/>
            <p:cNvSpPr>
              <a:spLocks noChangeArrowheads="1"/>
            </p:cNvSpPr>
            <p:nvPr/>
          </p:nvSpPr>
          <p:spPr bwMode="auto">
            <a:xfrm>
              <a:off x="1536" y="3264"/>
              <a:ext cx="576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rgbClr val="001ADC"/>
                  </a:solidFill>
                </a:rPr>
                <a:t>0318</a:t>
              </a:r>
              <a:r>
                <a:rPr lang="en-US" altLang="zh-CN" sz="1200" b="0">
                  <a:solidFill>
                    <a:srgbClr val="001ADC"/>
                  </a:solidFill>
                </a:rPr>
                <a:t>H</a:t>
              </a:r>
            </a:p>
          </p:txBody>
        </p:sp>
        <p:sp>
          <p:nvSpPr>
            <p:cNvPr id="101450" name="Rectangle 74"/>
            <p:cNvSpPr>
              <a:spLocks noChangeArrowheads="1"/>
            </p:cNvSpPr>
            <p:nvPr/>
          </p:nvSpPr>
          <p:spPr bwMode="auto">
            <a:xfrm>
              <a:off x="2112" y="3264"/>
              <a:ext cx="1104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0"/>
                <a:t>AC </a:t>
              </a:r>
              <a:r>
                <a:rPr lang="en-US" altLang="zh-CN" sz="1200" b="0">
                  <a:sym typeface="Wingdings" pitchFamily="2" charset="2"/>
                </a:rPr>
                <a:t>ax</a:t>
              </a:r>
              <a:r>
                <a:rPr lang="en-US" altLang="zh-CN" sz="1200" b="0" baseline="30000">
                  <a:sym typeface="Wingdings" pitchFamily="2" charset="2"/>
                </a:rPr>
                <a:t>2</a:t>
              </a:r>
              <a:r>
                <a:rPr lang="en-US" altLang="zh-CN" sz="1200" b="0">
                  <a:sym typeface="Wingdings" pitchFamily="2" charset="2"/>
                </a:rPr>
                <a:t>+bx</a:t>
              </a:r>
              <a:endParaRPr lang="zh-CN" altLang="en-US" sz="1200" b="0"/>
            </a:p>
          </p:txBody>
        </p:sp>
        <p:sp>
          <p:nvSpPr>
            <p:cNvPr id="101451" name="Rectangle 75"/>
            <p:cNvSpPr>
              <a:spLocks noChangeArrowheads="1"/>
            </p:cNvSpPr>
            <p:nvPr/>
          </p:nvSpPr>
          <p:spPr bwMode="auto">
            <a:xfrm>
              <a:off x="960" y="3264"/>
              <a:ext cx="576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0"/>
                <a:t>MUL x</a:t>
              </a:r>
            </a:p>
          </p:txBody>
        </p:sp>
        <p:sp>
          <p:nvSpPr>
            <p:cNvPr id="101452" name="Rectangle 76"/>
            <p:cNvSpPr>
              <a:spLocks noChangeArrowheads="1"/>
            </p:cNvSpPr>
            <p:nvPr/>
          </p:nvSpPr>
          <p:spPr bwMode="auto">
            <a:xfrm>
              <a:off x="1536" y="3456"/>
              <a:ext cx="576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rgbClr val="001ADC"/>
                  </a:solidFill>
                </a:rPr>
                <a:t>0216</a:t>
              </a:r>
              <a:r>
                <a:rPr lang="en-US" altLang="zh-CN" sz="1200" b="0">
                  <a:solidFill>
                    <a:srgbClr val="001ADC"/>
                  </a:solidFill>
                </a:rPr>
                <a:t>H</a:t>
              </a:r>
            </a:p>
          </p:txBody>
        </p:sp>
        <p:sp>
          <p:nvSpPr>
            <p:cNvPr id="101453" name="Rectangle 77"/>
            <p:cNvSpPr>
              <a:spLocks noChangeArrowheads="1"/>
            </p:cNvSpPr>
            <p:nvPr/>
          </p:nvSpPr>
          <p:spPr bwMode="auto">
            <a:xfrm>
              <a:off x="2112" y="3456"/>
              <a:ext cx="1104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0"/>
                <a:t>AC </a:t>
              </a:r>
              <a:r>
                <a:rPr lang="en-US" altLang="zh-CN" sz="1200" b="0">
                  <a:sym typeface="Wingdings" pitchFamily="2" charset="2"/>
                </a:rPr>
                <a:t>ax</a:t>
              </a:r>
              <a:r>
                <a:rPr lang="en-US" altLang="zh-CN" sz="1200" b="0" baseline="30000">
                  <a:sym typeface="Wingdings" pitchFamily="2" charset="2"/>
                </a:rPr>
                <a:t>2</a:t>
              </a:r>
              <a:r>
                <a:rPr lang="en-US" altLang="zh-CN" sz="1200" b="0">
                  <a:sym typeface="Wingdings" pitchFamily="2" charset="2"/>
                </a:rPr>
                <a:t> + bx - c</a:t>
              </a:r>
              <a:endParaRPr lang="zh-CN" altLang="en-US" sz="1200" b="0"/>
            </a:p>
          </p:txBody>
        </p:sp>
        <p:sp>
          <p:nvSpPr>
            <p:cNvPr id="101454" name="Rectangle 78"/>
            <p:cNvSpPr>
              <a:spLocks noChangeArrowheads="1"/>
            </p:cNvSpPr>
            <p:nvPr/>
          </p:nvSpPr>
          <p:spPr bwMode="auto">
            <a:xfrm>
              <a:off x="960" y="3456"/>
              <a:ext cx="576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0"/>
                <a:t>SUB c</a:t>
              </a:r>
            </a:p>
          </p:txBody>
        </p:sp>
        <p:sp>
          <p:nvSpPr>
            <p:cNvPr id="101455" name="Rectangle 79"/>
            <p:cNvSpPr>
              <a:spLocks noChangeArrowheads="1"/>
            </p:cNvSpPr>
            <p:nvPr/>
          </p:nvSpPr>
          <p:spPr bwMode="auto">
            <a:xfrm>
              <a:off x="1536" y="3648"/>
              <a:ext cx="576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0">
                  <a:solidFill>
                    <a:srgbClr val="001ADC"/>
                  </a:solidFill>
                </a:rPr>
                <a:t>0410H</a:t>
              </a:r>
            </a:p>
          </p:txBody>
        </p:sp>
        <p:sp>
          <p:nvSpPr>
            <p:cNvPr id="101456" name="Rectangle 80"/>
            <p:cNvSpPr>
              <a:spLocks noChangeArrowheads="1"/>
            </p:cNvSpPr>
            <p:nvPr/>
          </p:nvSpPr>
          <p:spPr bwMode="auto">
            <a:xfrm>
              <a:off x="2112" y="3648"/>
              <a:ext cx="1104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0"/>
                <a:t>Mem </a:t>
              </a:r>
              <a:r>
                <a:rPr lang="en-US" altLang="zh-CN" sz="1200" b="0">
                  <a:sym typeface="Wingdings" pitchFamily="2" charset="2"/>
                </a:rPr>
                <a:t></a:t>
              </a:r>
              <a:r>
                <a:rPr lang="en-US" altLang="zh-CN" sz="1200" b="0"/>
                <a:t> (AC)</a:t>
              </a:r>
              <a:endParaRPr lang="zh-CN" altLang="en-US" sz="1200" b="0"/>
            </a:p>
          </p:txBody>
        </p:sp>
        <p:sp>
          <p:nvSpPr>
            <p:cNvPr id="101457" name="Rectangle 81"/>
            <p:cNvSpPr>
              <a:spLocks noChangeArrowheads="1"/>
            </p:cNvSpPr>
            <p:nvPr/>
          </p:nvSpPr>
          <p:spPr bwMode="auto">
            <a:xfrm>
              <a:off x="960" y="3648"/>
              <a:ext cx="576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0"/>
                <a:t>ST  y</a:t>
              </a:r>
            </a:p>
          </p:txBody>
        </p:sp>
      </p:grpSp>
      <p:sp>
        <p:nvSpPr>
          <p:cNvPr id="76" name="Rectangle 2"/>
          <p:cNvSpPr txBox="1">
            <a:spLocks noChangeArrowheads="1"/>
          </p:cNvSpPr>
          <p:nvPr/>
        </p:nvSpPr>
        <p:spPr bwMode="auto">
          <a:xfrm>
            <a:off x="0" y="252000"/>
            <a:ext cx="1631504" cy="983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none" lIns="63500" tIns="25400" rIns="63500" bIns="2540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1800" b="1" i="0">
                <a:solidFill>
                  <a:srgbClr val="FF0000"/>
                </a:solidFill>
                <a:latin typeface="+mj-lt"/>
                <a:ea typeface="+mj-ea"/>
                <a:cs typeface="楷体_GB2312"/>
              </a:defRPr>
            </a:lvl1pPr>
            <a:lvl2pPr algn="l" rtl="0" eaLnBrk="1" fontAlgn="base" hangingPunct="1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1800" b="1" i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cs typeface="楷体_GB2312"/>
              </a:defRPr>
            </a:lvl2pPr>
            <a:lvl3pPr algn="l" rtl="0" eaLnBrk="1" fontAlgn="base" hangingPunct="1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1800" b="1" i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cs typeface="楷体_GB2312"/>
              </a:defRPr>
            </a:lvl3pPr>
            <a:lvl4pPr algn="l" rtl="0" eaLnBrk="1" fontAlgn="base" hangingPunct="1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1800" b="1" i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cs typeface="楷体_GB2312"/>
              </a:defRPr>
            </a:lvl4pPr>
            <a:lvl5pPr algn="l" rtl="0" eaLnBrk="1" fontAlgn="base" hangingPunct="1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1800" b="1" i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cs typeface="楷体_GB2312"/>
              </a:defRPr>
            </a:lvl5pPr>
            <a:lvl6pPr marL="342900" algn="l" rtl="0" eaLnBrk="1" fontAlgn="base" hangingPunct="1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1800" b="1" i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685800" algn="l" rtl="0" eaLnBrk="1" fontAlgn="base" hangingPunct="1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1800" b="1" i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1028700" algn="l" rtl="0" eaLnBrk="1" fontAlgn="base" hangingPunct="1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1800" b="1" i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1371600" algn="l" rtl="0" eaLnBrk="1" fontAlgn="base" hangingPunct="1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1800" b="1" i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buNone/>
            </a:pPr>
            <a:r>
              <a:rPr lang="en-US" altLang="zh-CN" sz="2400">
                <a:latin typeface="+mn-lt"/>
                <a:ea typeface="宋体" pitchFamily="2" charset="-122"/>
              </a:rPr>
              <a:t>  </a:t>
            </a:r>
            <a:r>
              <a:rPr lang="zh-CN" altLang="en-US" sz="2400">
                <a:latin typeface="+mn-lt"/>
                <a:ea typeface="宋体" pitchFamily="2" charset="-122"/>
              </a:rPr>
              <a:t>例</a:t>
            </a:r>
            <a:r>
              <a:rPr lang="en-US" altLang="zh-CN" sz="2400">
                <a:latin typeface="+mn-lt"/>
                <a:ea typeface="宋体" pitchFamily="2" charset="-122"/>
              </a:rPr>
              <a:t> </a:t>
            </a:r>
            <a:endParaRPr lang="en-US" altLang="zh-CN" sz="2400" dirty="0">
              <a:latin typeface="+mn-lt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38910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75" name="Group 3"/>
          <p:cNvGrpSpPr>
            <a:grpSpLocks/>
          </p:cNvGrpSpPr>
          <p:nvPr/>
        </p:nvGrpSpPr>
        <p:grpSpPr bwMode="auto">
          <a:xfrm>
            <a:off x="7010401" y="1657350"/>
            <a:ext cx="2075260" cy="3314700"/>
            <a:chOff x="2976" y="672"/>
            <a:chExt cx="1743" cy="2784"/>
          </a:xfrm>
        </p:grpSpPr>
        <p:sp>
          <p:nvSpPr>
            <p:cNvPr id="156676" name="Text Box 4"/>
            <p:cNvSpPr txBox="1">
              <a:spLocks noChangeArrowheads="1"/>
            </p:cNvSpPr>
            <p:nvPr/>
          </p:nvSpPr>
          <p:spPr bwMode="auto">
            <a:xfrm>
              <a:off x="4128" y="672"/>
              <a:ext cx="591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rgbClr val="FF0000"/>
                  </a:solidFill>
                </a:rPr>
                <a:t>地址</a:t>
              </a:r>
            </a:p>
          </p:txBody>
        </p:sp>
        <p:sp>
          <p:nvSpPr>
            <p:cNvPr id="156677" name="Rectangle 5"/>
            <p:cNvSpPr>
              <a:spLocks noChangeArrowheads="1"/>
            </p:cNvSpPr>
            <p:nvPr/>
          </p:nvSpPr>
          <p:spPr bwMode="auto">
            <a:xfrm>
              <a:off x="2976" y="960"/>
              <a:ext cx="1104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chemeClr val="accent1"/>
                  </a:solidFill>
                </a:rPr>
                <a:t>0112</a:t>
              </a:r>
              <a:r>
                <a:rPr lang="en-US" altLang="zh-CN" sz="1200" b="0">
                  <a:solidFill>
                    <a:schemeClr val="accent1"/>
                  </a:solidFill>
                </a:rPr>
                <a:t>H</a:t>
              </a:r>
            </a:p>
          </p:txBody>
        </p:sp>
        <p:sp>
          <p:nvSpPr>
            <p:cNvPr id="156678" name="Rectangle 6"/>
            <p:cNvSpPr>
              <a:spLocks noChangeArrowheads="1"/>
            </p:cNvSpPr>
            <p:nvPr/>
          </p:nvSpPr>
          <p:spPr bwMode="auto">
            <a:xfrm>
              <a:off x="2976" y="1152"/>
              <a:ext cx="1104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chemeClr val="accent1"/>
                  </a:solidFill>
                </a:rPr>
                <a:t>0318</a:t>
              </a:r>
              <a:r>
                <a:rPr lang="en-US" altLang="zh-CN" sz="1200" b="0">
                  <a:solidFill>
                    <a:schemeClr val="accent1"/>
                  </a:solidFill>
                </a:rPr>
                <a:t>H</a:t>
              </a:r>
            </a:p>
          </p:txBody>
        </p:sp>
        <p:sp>
          <p:nvSpPr>
            <p:cNvPr id="156679" name="Rectangle 7"/>
            <p:cNvSpPr>
              <a:spLocks noChangeArrowheads="1"/>
            </p:cNvSpPr>
            <p:nvPr/>
          </p:nvSpPr>
          <p:spPr bwMode="auto">
            <a:xfrm>
              <a:off x="2976" y="1344"/>
              <a:ext cx="1104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chemeClr val="accent1"/>
                  </a:solidFill>
                </a:rPr>
                <a:t>0014</a:t>
              </a:r>
              <a:r>
                <a:rPr lang="en-US" altLang="zh-CN" sz="1200" b="0">
                  <a:solidFill>
                    <a:schemeClr val="accent1"/>
                  </a:solidFill>
                </a:rPr>
                <a:t>H</a:t>
              </a:r>
            </a:p>
          </p:txBody>
        </p:sp>
        <p:sp>
          <p:nvSpPr>
            <p:cNvPr id="156680" name="Rectangle 8"/>
            <p:cNvSpPr>
              <a:spLocks noChangeArrowheads="1"/>
            </p:cNvSpPr>
            <p:nvPr/>
          </p:nvSpPr>
          <p:spPr bwMode="auto">
            <a:xfrm>
              <a:off x="2976" y="1536"/>
              <a:ext cx="1104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chemeClr val="accent1"/>
                  </a:solidFill>
                </a:rPr>
                <a:t>0318</a:t>
              </a:r>
              <a:r>
                <a:rPr lang="en-US" altLang="zh-CN" sz="1200" b="0">
                  <a:solidFill>
                    <a:schemeClr val="accent1"/>
                  </a:solidFill>
                </a:rPr>
                <a:t>H</a:t>
              </a:r>
            </a:p>
          </p:txBody>
        </p:sp>
        <p:sp>
          <p:nvSpPr>
            <p:cNvPr id="156681" name="Rectangle 9"/>
            <p:cNvSpPr>
              <a:spLocks noChangeArrowheads="1"/>
            </p:cNvSpPr>
            <p:nvPr/>
          </p:nvSpPr>
          <p:spPr bwMode="auto">
            <a:xfrm>
              <a:off x="2976" y="1728"/>
              <a:ext cx="1104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chemeClr val="accent1"/>
                  </a:solidFill>
                </a:rPr>
                <a:t>0216</a:t>
              </a:r>
              <a:r>
                <a:rPr lang="en-US" altLang="zh-CN" sz="1200" b="0">
                  <a:solidFill>
                    <a:schemeClr val="accent1"/>
                  </a:solidFill>
                </a:rPr>
                <a:t>H</a:t>
              </a:r>
            </a:p>
          </p:txBody>
        </p:sp>
        <p:sp>
          <p:nvSpPr>
            <p:cNvPr id="156682" name="Rectangle 10"/>
            <p:cNvSpPr>
              <a:spLocks noChangeArrowheads="1"/>
            </p:cNvSpPr>
            <p:nvPr/>
          </p:nvSpPr>
          <p:spPr bwMode="auto">
            <a:xfrm>
              <a:off x="2976" y="1920"/>
              <a:ext cx="1104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chemeClr val="accent1"/>
                  </a:solidFill>
                </a:rPr>
                <a:t>0410</a:t>
              </a:r>
              <a:r>
                <a:rPr lang="en-US" altLang="zh-CN" sz="1200" b="0">
                  <a:solidFill>
                    <a:schemeClr val="accent1"/>
                  </a:solidFill>
                </a:rPr>
                <a:t>H</a:t>
              </a:r>
            </a:p>
          </p:txBody>
        </p:sp>
        <p:sp>
          <p:nvSpPr>
            <p:cNvPr id="156683" name="Rectangle 11"/>
            <p:cNvSpPr>
              <a:spLocks noChangeArrowheads="1"/>
            </p:cNvSpPr>
            <p:nvPr/>
          </p:nvSpPr>
          <p:spPr bwMode="auto">
            <a:xfrm>
              <a:off x="2976" y="2112"/>
              <a:ext cx="1104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6684" name="Rectangle 12"/>
            <p:cNvSpPr>
              <a:spLocks noChangeArrowheads="1"/>
            </p:cNvSpPr>
            <p:nvPr/>
          </p:nvSpPr>
          <p:spPr bwMode="auto">
            <a:xfrm>
              <a:off x="2976" y="2304"/>
              <a:ext cx="1104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6685" name="Rectangle 13"/>
            <p:cNvSpPr>
              <a:spLocks noChangeArrowheads="1"/>
            </p:cNvSpPr>
            <p:nvPr/>
          </p:nvSpPr>
          <p:spPr bwMode="auto">
            <a:xfrm>
              <a:off x="2976" y="2496"/>
              <a:ext cx="1104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rgbClr val="001ADC"/>
                  </a:solidFill>
                </a:rPr>
                <a:t>结果</a:t>
              </a:r>
              <a:r>
                <a:rPr lang="en-US" altLang="zh-CN" sz="1200" b="0">
                  <a:solidFill>
                    <a:srgbClr val="001ADC"/>
                  </a:solidFill>
                </a:rPr>
                <a:t>y</a:t>
              </a:r>
              <a:endParaRPr lang="zh-CN" altLang="en-US" sz="1200" b="0">
                <a:solidFill>
                  <a:srgbClr val="001ADC"/>
                </a:solidFill>
              </a:endParaRPr>
            </a:p>
          </p:txBody>
        </p:sp>
        <p:sp>
          <p:nvSpPr>
            <p:cNvPr id="156686" name="Rectangle 14"/>
            <p:cNvSpPr>
              <a:spLocks noChangeArrowheads="1"/>
            </p:cNvSpPr>
            <p:nvPr/>
          </p:nvSpPr>
          <p:spPr bwMode="auto">
            <a:xfrm>
              <a:off x="2976" y="2688"/>
              <a:ext cx="1104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rgbClr val="001ADC"/>
                  </a:solidFill>
                </a:rPr>
                <a:t>值</a:t>
              </a:r>
              <a:r>
                <a:rPr lang="en-US" altLang="zh-CN" sz="1200" b="0">
                  <a:solidFill>
                    <a:srgbClr val="001ADC"/>
                  </a:solidFill>
                </a:rPr>
                <a:t>a</a:t>
              </a:r>
            </a:p>
          </p:txBody>
        </p:sp>
        <p:sp>
          <p:nvSpPr>
            <p:cNvPr id="156687" name="Rectangle 15"/>
            <p:cNvSpPr>
              <a:spLocks noChangeArrowheads="1"/>
            </p:cNvSpPr>
            <p:nvPr/>
          </p:nvSpPr>
          <p:spPr bwMode="auto">
            <a:xfrm>
              <a:off x="2976" y="2880"/>
              <a:ext cx="1104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rgbClr val="001ADC"/>
                  </a:solidFill>
                </a:rPr>
                <a:t>值</a:t>
              </a:r>
              <a:r>
                <a:rPr lang="en-US" altLang="zh-CN" sz="1200" b="0">
                  <a:solidFill>
                    <a:srgbClr val="001ADC"/>
                  </a:solidFill>
                </a:rPr>
                <a:t>b</a:t>
              </a:r>
            </a:p>
          </p:txBody>
        </p:sp>
        <p:sp>
          <p:nvSpPr>
            <p:cNvPr id="156688" name="Rectangle 16"/>
            <p:cNvSpPr>
              <a:spLocks noChangeArrowheads="1"/>
            </p:cNvSpPr>
            <p:nvPr/>
          </p:nvSpPr>
          <p:spPr bwMode="auto">
            <a:xfrm>
              <a:off x="2976" y="3072"/>
              <a:ext cx="1104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rgbClr val="001ADC"/>
                  </a:solidFill>
                </a:rPr>
                <a:t>值</a:t>
              </a:r>
              <a:r>
                <a:rPr lang="en-US" altLang="zh-CN" sz="1200" b="0">
                  <a:solidFill>
                    <a:srgbClr val="001ADC"/>
                  </a:solidFill>
                </a:rPr>
                <a:t>c</a:t>
              </a:r>
            </a:p>
          </p:txBody>
        </p:sp>
        <p:sp>
          <p:nvSpPr>
            <p:cNvPr id="156689" name="Rectangle 17"/>
            <p:cNvSpPr>
              <a:spLocks noChangeArrowheads="1"/>
            </p:cNvSpPr>
            <p:nvPr/>
          </p:nvSpPr>
          <p:spPr bwMode="auto">
            <a:xfrm>
              <a:off x="2976" y="3264"/>
              <a:ext cx="1104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rgbClr val="001ADC"/>
                  </a:solidFill>
                </a:rPr>
                <a:t>值</a:t>
              </a:r>
              <a:r>
                <a:rPr lang="en-US" altLang="zh-CN" sz="1200" b="0">
                  <a:solidFill>
                    <a:srgbClr val="001ADC"/>
                  </a:solidFill>
                </a:rPr>
                <a:t>x</a:t>
              </a:r>
            </a:p>
          </p:txBody>
        </p:sp>
        <p:sp>
          <p:nvSpPr>
            <p:cNvPr id="156690" name="Text Box 18"/>
            <p:cNvSpPr txBox="1">
              <a:spLocks noChangeArrowheads="1"/>
            </p:cNvSpPr>
            <p:nvPr/>
          </p:nvSpPr>
          <p:spPr bwMode="auto">
            <a:xfrm>
              <a:off x="3264" y="672"/>
              <a:ext cx="591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chemeClr val="tx2"/>
                  </a:solidFill>
                </a:rPr>
                <a:t>内存</a:t>
              </a:r>
            </a:p>
          </p:txBody>
        </p:sp>
        <p:sp>
          <p:nvSpPr>
            <p:cNvPr id="156691" name="Rectangle 19"/>
            <p:cNvSpPr>
              <a:spLocks noChangeArrowheads="1"/>
            </p:cNvSpPr>
            <p:nvPr/>
          </p:nvSpPr>
          <p:spPr bwMode="auto">
            <a:xfrm>
              <a:off x="4080" y="960"/>
              <a:ext cx="52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chemeClr val="accent1"/>
                  </a:solidFill>
                </a:rPr>
                <a:t>00</a:t>
              </a:r>
              <a:r>
                <a:rPr lang="en-US" altLang="zh-CN" sz="1200" b="0">
                  <a:solidFill>
                    <a:schemeClr val="accent1"/>
                  </a:solidFill>
                </a:rPr>
                <a:t>H</a:t>
              </a:r>
            </a:p>
          </p:txBody>
        </p:sp>
        <p:sp>
          <p:nvSpPr>
            <p:cNvPr id="156692" name="Rectangle 20"/>
            <p:cNvSpPr>
              <a:spLocks noChangeArrowheads="1"/>
            </p:cNvSpPr>
            <p:nvPr/>
          </p:nvSpPr>
          <p:spPr bwMode="auto">
            <a:xfrm>
              <a:off x="4080" y="1152"/>
              <a:ext cx="52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chemeClr val="accent1"/>
                  </a:solidFill>
                </a:rPr>
                <a:t>02</a:t>
              </a:r>
              <a:r>
                <a:rPr lang="en-US" altLang="zh-CN" sz="1200" b="0">
                  <a:solidFill>
                    <a:schemeClr val="accent1"/>
                  </a:solidFill>
                </a:rPr>
                <a:t>H</a:t>
              </a:r>
            </a:p>
          </p:txBody>
        </p:sp>
        <p:sp>
          <p:nvSpPr>
            <p:cNvPr id="156693" name="Rectangle 21"/>
            <p:cNvSpPr>
              <a:spLocks noChangeArrowheads="1"/>
            </p:cNvSpPr>
            <p:nvPr/>
          </p:nvSpPr>
          <p:spPr bwMode="auto">
            <a:xfrm>
              <a:off x="4080" y="1344"/>
              <a:ext cx="52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chemeClr val="accent1"/>
                  </a:solidFill>
                </a:rPr>
                <a:t>04</a:t>
              </a:r>
              <a:r>
                <a:rPr lang="en-US" altLang="zh-CN" sz="1200" b="0">
                  <a:solidFill>
                    <a:schemeClr val="accent1"/>
                  </a:solidFill>
                </a:rPr>
                <a:t>H</a:t>
              </a:r>
            </a:p>
          </p:txBody>
        </p:sp>
        <p:sp>
          <p:nvSpPr>
            <p:cNvPr id="156694" name="Rectangle 22"/>
            <p:cNvSpPr>
              <a:spLocks noChangeArrowheads="1"/>
            </p:cNvSpPr>
            <p:nvPr/>
          </p:nvSpPr>
          <p:spPr bwMode="auto">
            <a:xfrm>
              <a:off x="4080" y="1536"/>
              <a:ext cx="52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chemeClr val="accent1"/>
                  </a:solidFill>
                </a:rPr>
                <a:t>06</a:t>
              </a:r>
              <a:r>
                <a:rPr lang="en-US" altLang="zh-CN" sz="1200" b="0">
                  <a:solidFill>
                    <a:schemeClr val="accent1"/>
                  </a:solidFill>
                </a:rPr>
                <a:t>H</a:t>
              </a:r>
            </a:p>
          </p:txBody>
        </p:sp>
        <p:sp>
          <p:nvSpPr>
            <p:cNvPr id="156695" name="Rectangle 23"/>
            <p:cNvSpPr>
              <a:spLocks noChangeArrowheads="1"/>
            </p:cNvSpPr>
            <p:nvPr/>
          </p:nvSpPr>
          <p:spPr bwMode="auto">
            <a:xfrm>
              <a:off x="4080" y="1728"/>
              <a:ext cx="52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chemeClr val="accent1"/>
                  </a:solidFill>
                </a:rPr>
                <a:t>08</a:t>
              </a:r>
              <a:r>
                <a:rPr lang="en-US" altLang="zh-CN" sz="1200" b="0">
                  <a:solidFill>
                    <a:schemeClr val="accent1"/>
                  </a:solidFill>
                </a:rPr>
                <a:t>H</a:t>
              </a:r>
            </a:p>
          </p:txBody>
        </p:sp>
        <p:sp>
          <p:nvSpPr>
            <p:cNvPr id="156696" name="Rectangle 24"/>
            <p:cNvSpPr>
              <a:spLocks noChangeArrowheads="1"/>
            </p:cNvSpPr>
            <p:nvPr/>
          </p:nvSpPr>
          <p:spPr bwMode="auto">
            <a:xfrm>
              <a:off x="4080" y="1920"/>
              <a:ext cx="52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chemeClr val="accent1"/>
                  </a:solidFill>
                </a:rPr>
                <a:t>0</a:t>
              </a:r>
              <a:r>
                <a:rPr lang="en-US" altLang="zh-CN" sz="1200" b="0">
                  <a:solidFill>
                    <a:schemeClr val="accent1"/>
                  </a:solidFill>
                </a:rPr>
                <a:t>AH</a:t>
              </a:r>
            </a:p>
          </p:txBody>
        </p:sp>
        <p:sp>
          <p:nvSpPr>
            <p:cNvPr id="156697" name="Rectangle 25"/>
            <p:cNvSpPr>
              <a:spLocks noChangeArrowheads="1"/>
            </p:cNvSpPr>
            <p:nvPr/>
          </p:nvSpPr>
          <p:spPr bwMode="auto">
            <a:xfrm>
              <a:off x="4080" y="2112"/>
              <a:ext cx="52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chemeClr val="accent1"/>
                  </a:solidFill>
                </a:rPr>
                <a:t>0</a:t>
              </a:r>
              <a:r>
                <a:rPr lang="en-US" altLang="zh-CN" sz="1200" b="0">
                  <a:solidFill>
                    <a:schemeClr val="accent1"/>
                  </a:solidFill>
                </a:rPr>
                <a:t>CH</a:t>
              </a:r>
            </a:p>
          </p:txBody>
        </p:sp>
        <p:sp>
          <p:nvSpPr>
            <p:cNvPr id="156698" name="Rectangle 26"/>
            <p:cNvSpPr>
              <a:spLocks noChangeArrowheads="1"/>
            </p:cNvSpPr>
            <p:nvPr/>
          </p:nvSpPr>
          <p:spPr bwMode="auto">
            <a:xfrm>
              <a:off x="4080" y="2304"/>
              <a:ext cx="52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chemeClr val="accent1"/>
                  </a:solidFill>
                </a:rPr>
                <a:t>0</a:t>
              </a:r>
              <a:r>
                <a:rPr lang="en-US" altLang="zh-CN" sz="1200" b="0">
                  <a:solidFill>
                    <a:schemeClr val="accent1"/>
                  </a:solidFill>
                </a:rPr>
                <a:t>EH</a:t>
              </a:r>
            </a:p>
          </p:txBody>
        </p:sp>
        <p:sp>
          <p:nvSpPr>
            <p:cNvPr id="156699" name="Rectangle 27"/>
            <p:cNvSpPr>
              <a:spLocks noChangeArrowheads="1"/>
            </p:cNvSpPr>
            <p:nvPr/>
          </p:nvSpPr>
          <p:spPr bwMode="auto">
            <a:xfrm>
              <a:off x="4080" y="2496"/>
              <a:ext cx="52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chemeClr val="accent1"/>
                  </a:solidFill>
                </a:rPr>
                <a:t>10</a:t>
              </a:r>
              <a:r>
                <a:rPr lang="en-US" altLang="zh-CN" sz="1200" b="0">
                  <a:solidFill>
                    <a:schemeClr val="accent1"/>
                  </a:solidFill>
                </a:rPr>
                <a:t>H</a:t>
              </a:r>
            </a:p>
          </p:txBody>
        </p:sp>
        <p:sp>
          <p:nvSpPr>
            <p:cNvPr id="156700" name="Rectangle 28"/>
            <p:cNvSpPr>
              <a:spLocks noChangeArrowheads="1"/>
            </p:cNvSpPr>
            <p:nvPr/>
          </p:nvSpPr>
          <p:spPr bwMode="auto">
            <a:xfrm>
              <a:off x="4080" y="2688"/>
              <a:ext cx="52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chemeClr val="accent1"/>
                  </a:solidFill>
                </a:rPr>
                <a:t>12</a:t>
              </a:r>
              <a:r>
                <a:rPr lang="en-US" altLang="zh-CN" sz="1200" b="0">
                  <a:solidFill>
                    <a:schemeClr val="accent1"/>
                  </a:solidFill>
                </a:rPr>
                <a:t>H</a:t>
              </a:r>
            </a:p>
          </p:txBody>
        </p:sp>
        <p:sp>
          <p:nvSpPr>
            <p:cNvPr id="156701" name="Rectangle 29"/>
            <p:cNvSpPr>
              <a:spLocks noChangeArrowheads="1"/>
            </p:cNvSpPr>
            <p:nvPr/>
          </p:nvSpPr>
          <p:spPr bwMode="auto">
            <a:xfrm>
              <a:off x="4080" y="2880"/>
              <a:ext cx="52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chemeClr val="accent1"/>
                  </a:solidFill>
                </a:rPr>
                <a:t>14</a:t>
              </a:r>
              <a:r>
                <a:rPr lang="en-US" altLang="zh-CN" sz="1200" b="0">
                  <a:solidFill>
                    <a:schemeClr val="accent1"/>
                  </a:solidFill>
                </a:rPr>
                <a:t>H</a:t>
              </a:r>
            </a:p>
          </p:txBody>
        </p:sp>
        <p:sp>
          <p:nvSpPr>
            <p:cNvPr id="156702" name="Rectangle 30"/>
            <p:cNvSpPr>
              <a:spLocks noChangeArrowheads="1"/>
            </p:cNvSpPr>
            <p:nvPr/>
          </p:nvSpPr>
          <p:spPr bwMode="auto">
            <a:xfrm>
              <a:off x="4080" y="3072"/>
              <a:ext cx="52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chemeClr val="accent1"/>
                  </a:solidFill>
                </a:rPr>
                <a:t>16</a:t>
              </a:r>
              <a:r>
                <a:rPr lang="en-US" altLang="zh-CN" sz="1200" b="0">
                  <a:solidFill>
                    <a:schemeClr val="accent1"/>
                  </a:solidFill>
                </a:rPr>
                <a:t>H</a:t>
              </a:r>
            </a:p>
          </p:txBody>
        </p:sp>
        <p:sp>
          <p:nvSpPr>
            <p:cNvPr id="156703" name="Rectangle 31"/>
            <p:cNvSpPr>
              <a:spLocks noChangeArrowheads="1"/>
            </p:cNvSpPr>
            <p:nvPr/>
          </p:nvSpPr>
          <p:spPr bwMode="auto">
            <a:xfrm>
              <a:off x="4080" y="3264"/>
              <a:ext cx="52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chemeClr val="accent1"/>
                  </a:solidFill>
                </a:rPr>
                <a:t>18</a:t>
              </a:r>
              <a:r>
                <a:rPr lang="en-US" altLang="zh-CN" sz="1200" b="0">
                  <a:solidFill>
                    <a:schemeClr val="accent1"/>
                  </a:solidFill>
                </a:rPr>
                <a:t>H</a:t>
              </a:r>
            </a:p>
          </p:txBody>
        </p:sp>
      </p:grpSp>
      <p:grpSp>
        <p:nvGrpSpPr>
          <p:cNvPr id="156704" name="Group 32"/>
          <p:cNvGrpSpPr>
            <a:grpSpLocks/>
          </p:cNvGrpSpPr>
          <p:nvPr/>
        </p:nvGrpSpPr>
        <p:grpSpPr bwMode="auto">
          <a:xfrm>
            <a:off x="3083719" y="2686050"/>
            <a:ext cx="2726531" cy="1943100"/>
            <a:chOff x="926" y="2208"/>
            <a:chExt cx="2290" cy="1632"/>
          </a:xfrm>
        </p:grpSpPr>
        <p:sp>
          <p:nvSpPr>
            <p:cNvPr id="156705" name="Text Box 33"/>
            <p:cNvSpPr txBox="1">
              <a:spLocks noChangeArrowheads="1"/>
            </p:cNvSpPr>
            <p:nvPr/>
          </p:nvSpPr>
          <p:spPr bwMode="auto">
            <a:xfrm>
              <a:off x="926" y="2208"/>
              <a:ext cx="1123" cy="3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b="0" dirty="0">
                  <a:solidFill>
                    <a:srgbClr val="001ADC"/>
                  </a:solidFill>
                </a:rPr>
                <a:t> 程序如下</a:t>
              </a:r>
            </a:p>
          </p:txBody>
        </p:sp>
        <p:sp>
          <p:nvSpPr>
            <p:cNvPr id="156706" name="Rectangle 34"/>
            <p:cNvSpPr>
              <a:spLocks noChangeArrowheads="1"/>
            </p:cNvSpPr>
            <p:nvPr/>
          </p:nvSpPr>
          <p:spPr bwMode="auto">
            <a:xfrm>
              <a:off x="1536" y="2496"/>
              <a:ext cx="576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b="0">
                  <a:solidFill>
                    <a:srgbClr val="001ADC"/>
                  </a:solidFill>
                </a:rPr>
                <a:t>代码</a:t>
              </a:r>
            </a:p>
          </p:txBody>
        </p:sp>
        <p:sp>
          <p:nvSpPr>
            <p:cNvPr id="156707" name="Rectangle 35"/>
            <p:cNvSpPr>
              <a:spLocks noChangeArrowheads="1"/>
            </p:cNvSpPr>
            <p:nvPr/>
          </p:nvSpPr>
          <p:spPr bwMode="auto">
            <a:xfrm>
              <a:off x="2112" y="2496"/>
              <a:ext cx="1104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b="0"/>
            </a:p>
          </p:txBody>
        </p:sp>
        <p:sp>
          <p:nvSpPr>
            <p:cNvPr id="156708" name="Rectangle 36"/>
            <p:cNvSpPr>
              <a:spLocks noChangeArrowheads="1"/>
            </p:cNvSpPr>
            <p:nvPr/>
          </p:nvSpPr>
          <p:spPr bwMode="auto">
            <a:xfrm>
              <a:off x="1536" y="2688"/>
              <a:ext cx="576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rgbClr val="001ADC"/>
                  </a:solidFill>
                </a:rPr>
                <a:t>0112</a:t>
              </a:r>
              <a:r>
                <a:rPr lang="en-US" altLang="zh-CN" sz="1200" b="0">
                  <a:solidFill>
                    <a:srgbClr val="001ADC"/>
                  </a:solidFill>
                </a:rPr>
                <a:t>H</a:t>
              </a:r>
            </a:p>
          </p:txBody>
        </p:sp>
        <p:sp>
          <p:nvSpPr>
            <p:cNvPr id="156709" name="Rectangle 37"/>
            <p:cNvSpPr>
              <a:spLocks noChangeArrowheads="1"/>
            </p:cNvSpPr>
            <p:nvPr/>
          </p:nvSpPr>
          <p:spPr bwMode="auto">
            <a:xfrm>
              <a:off x="2112" y="2688"/>
              <a:ext cx="1104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0"/>
                <a:t>AC </a:t>
              </a:r>
              <a:r>
                <a:rPr lang="en-US" altLang="zh-CN" sz="1200" b="0">
                  <a:sym typeface="Wingdings" pitchFamily="2" charset="2"/>
                </a:rPr>
                <a:t></a:t>
              </a:r>
              <a:r>
                <a:rPr lang="en-US" altLang="zh-CN" sz="1200" b="0"/>
                <a:t> a</a:t>
              </a:r>
            </a:p>
          </p:txBody>
        </p:sp>
        <p:sp>
          <p:nvSpPr>
            <p:cNvPr id="156710" name="Rectangle 38"/>
            <p:cNvSpPr>
              <a:spLocks noChangeArrowheads="1"/>
            </p:cNvSpPr>
            <p:nvPr/>
          </p:nvSpPr>
          <p:spPr bwMode="auto">
            <a:xfrm>
              <a:off x="1536" y="2880"/>
              <a:ext cx="576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rgbClr val="001ADC"/>
                  </a:solidFill>
                </a:rPr>
                <a:t>0318</a:t>
              </a:r>
              <a:r>
                <a:rPr lang="en-US" altLang="zh-CN" sz="1200" b="0">
                  <a:solidFill>
                    <a:srgbClr val="001ADC"/>
                  </a:solidFill>
                </a:rPr>
                <a:t>H</a:t>
              </a:r>
            </a:p>
          </p:txBody>
        </p:sp>
        <p:sp>
          <p:nvSpPr>
            <p:cNvPr id="156711" name="Rectangle 39"/>
            <p:cNvSpPr>
              <a:spLocks noChangeArrowheads="1"/>
            </p:cNvSpPr>
            <p:nvPr/>
          </p:nvSpPr>
          <p:spPr bwMode="auto">
            <a:xfrm>
              <a:off x="2112" y="2880"/>
              <a:ext cx="1104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0"/>
                <a:t>AC </a:t>
              </a:r>
              <a:r>
                <a:rPr lang="en-US" altLang="zh-CN" sz="1200" b="0">
                  <a:sym typeface="Wingdings" pitchFamily="2" charset="2"/>
                </a:rPr>
                <a:t> </a:t>
              </a:r>
              <a:r>
                <a:rPr lang="en-US" altLang="zh-CN" sz="1200" b="0"/>
                <a:t>ax</a:t>
              </a:r>
              <a:endParaRPr lang="zh-CN" altLang="en-US" sz="1200" b="0"/>
            </a:p>
          </p:txBody>
        </p:sp>
        <p:sp>
          <p:nvSpPr>
            <p:cNvPr id="156712" name="Rectangle 40"/>
            <p:cNvSpPr>
              <a:spLocks noChangeArrowheads="1"/>
            </p:cNvSpPr>
            <p:nvPr/>
          </p:nvSpPr>
          <p:spPr bwMode="auto">
            <a:xfrm>
              <a:off x="1536" y="3072"/>
              <a:ext cx="576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0">
                  <a:solidFill>
                    <a:srgbClr val="001ADC"/>
                  </a:solidFill>
                </a:rPr>
                <a:t>0014H</a:t>
              </a:r>
            </a:p>
          </p:txBody>
        </p:sp>
        <p:sp>
          <p:nvSpPr>
            <p:cNvPr id="156713" name="Rectangle 41"/>
            <p:cNvSpPr>
              <a:spLocks noChangeArrowheads="1"/>
            </p:cNvSpPr>
            <p:nvPr/>
          </p:nvSpPr>
          <p:spPr bwMode="auto">
            <a:xfrm>
              <a:off x="2112" y="3072"/>
              <a:ext cx="1104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0"/>
                <a:t>AC </a:t>
              </a:r>
              <a:r>
                <a:rPr lang="en-US" altLang="zh-CN" sz="1200" b="0">
                  <a:sym typeface="Wingdings" pitchFamily="2" charset="2"/>
                </a:rPr>
                <a:t></a:t>
              </a:r>
              <a:r>
                <a:rPr lang="en-US" altLang="zh-CN" sz="1200" b="0"/>
                <a:t> ax + b</a:t>
              </a:r>
              <a:endParaRPr lang="zh-CN" altLang="en-US" sz="1200" b="0"/>
            </a:p>
          </p:txBody>
        </p:sp>
        <p:sp>
          <p:nvSpPr>
            <p:cNvPr id="156714" name="Rectangle 42"/>
            <p:cNvSpPr>
              <a:spLocks noChangeArrowheads="1"/>
            </p:cNvSpPr>
            <p:nvPr/>
          </p:nvSpPr>
          <p:spPr bwMode="auto">
            <a:xfrm>
              <a:off x="960" y="2496"/>
              <a:ext cx="576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b="0">
                  <a:solidFill>
                    <a:srgbClr val="FF0000"/>
                  </a:solidFill>
                </a:rPr>
                <a:t>指令</a:t>
              </a:r>
            </a:p>
          </p:txBody>
        </p:sp>
        <p:sp>
          <p:nvSpPr>
            <p:cNvPr id="156715" name="Rectangle 43"/>
            <p:cNvSpPr>
              <a:spLocks noChangeArrowheads="1"/>
            </p:cNvSpPr>
            <p:nvPr/>
          </p:nvSpPr>
          <p:spPr bwMode="auto">
            <a:xfrm>
              <a:off x="960" y="2688"/>
              <a:ext cx="576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0"/>
                <a:t>LD  a</a:t>
              </a:r>
              <a:endParaRPr lang="zh-CN" altLang="en-US" sz="1200" b="0"/>
            </a:p>
          </p:txBody>
        </p:sp>
        <p:sp>
          <p:nvSpPr>
            <p:cNvPr id="156716" name="Rectangle 44"/>
            <p:cNvSpPr>
              <a:spLocks noChangeArrowheads="1"/>
            </p:cNvSpPr>
            <p:nvPr/>
          </p:nvSpPr>
          <p:spPr bwMode="auto">
            <a:xfrm>
              <a:off x="960" y="2880"/>
              <a:ext cx="576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0"/>
                <a:t>MUL x</a:t>
              </a:r>
            </a:p>
          </p:txBody>
        </p:sp>
        <p:sp>
          <p:nvSpPr>
            <p:cNvPr id="156717" name="Rectangle 45"/>
            <p:cNvSpPr>
              <a:spLocks noChangeArrowheads="1"/>
            </p:cNvSpPr>
            <p:nvPr/>
          </p:nvSpPr>
          <p:spPr bwMode="auto">
            <a:xfrm>
              <a:off x="960" y="3072"/>
              <a:ext cx="576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0"/>
                <a:t>ADD b</a:t>
              </a:r>
            </a:p>
          </p:txBody>
        </p:sp>
        <p:sp>
          <p:nvSpPr>
            <p:cNvPr id="156718" name="Rectangle 46"/>
            <p:cNvSpPr>
              <a:spLocks noChangeArrowheads="1"/>
            </p:cNvSpPr>
            <p:nvPr/>
          </p:nvSpPr>
          <p:spPr bwMode="auto">
            <a:xfrm>
              <a:off x="1536" y="3264"/>
              <a:ext cx="576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rgbClr val="001ADC"/>
                  </a:solidFill>
                </a:rPr>
                <a:t>0318</a:t>
              </a:r>
              <a:r>
                <a:rPr lang="en-US" altLang="zh-CN" sz="1200" b="0">
                  <a:solidFill>
                    <a:srgbClr val="001ADC"/>
                  </a:solidFill>
                </a:rPr>
                <a:t>H</a:t>
              </a:r>
            </a:p>
          </p:txBody>
        </p:sp>
        <p:sp>
          <p:nvSpPr>
            <p:cNvPr id="156719" name="Rectangle 47"/>
            <p:cNvSpPr>
              <a:spLocks noChangeArrowheads="1"/>
            </p:cNvSpPr>
            <p:nvPr/>
          </p:nvSpPr>
          <p:spPr bwMode="auto">
            <a:xfrm>
              <a:off x="2112" y="3264"/>
              <a:ext cx="1104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0"/>
                <a:t>AC </a:t>
              </a:r>
              <a:r>
                <a:rPr lang="en-US" altLang="zh-CN" sz="1200" b="0">
                  <a:sym typeface="Wingdings" pitchFamily="2" charset="2"/>
                </a:rPr>
                <a:t>ax</a:t>
              </a:r>
              <a:r>
                <a:rPr lang="en-US" altLang="zh-CN" sz="1200" b="0" baseline="30000">
                  <a:sym typeface="Wingdings" pitchFamily="2" charset="2"/>
                </a:rPr>
                <a:t>2</a:t>
              </a:r>
              <a:r>
                <a:rPr lang="en-US" altLang="zh-CN" sz="1200" b="0">
                  <a:sym typeface="Wingdings" pitchFamily="2" charset="2"/>
                </a:rPr>
                <a:t>+bx</a:t>
              </a:r>
              <a:endParaRPr lang="zh-CN" altLang="en-US" sz="1200" b="0"/>
            </a:p>
          </p:txBody>
        </p:sp>
        <p:sp>
          <p:nvSpPr>
            <p:cNvPr id="156720" name="Rectangle 48"/>
            <p:cNvSpPr>
              <a:spLocks noChangeArrowheads="1"/>
            </p:cNvSpPr>
            <p:nvPr/>
          </p:nvSpPr>
          <p:spPr bwMode="auto">
            <a:xfrm>
              <a:off x="960" y="3264"/>
              <a:ext cx="576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0"/>
                <a:t>MUL x</a:t>
              </a:r>
            </a:p>
          </p:txBody>
        </p:sp>
        <p:sp>
          <p:nvSpPr>
            <p:cNvPr id="156721" name="Rectangle 49"/>
            <p:cNvSpPr>
              <a:spLocks noChangeArrowheads="1"/>
            </p:cNvSpPr>
            <p:nvPr/>
          </p:nvSpPr>
          <p:spPr bwMode="auto">
            <a:xfrm>
              <a:off x="1536" y="3456"/>
              <a:ext cx="576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0">
                  <a:solidFill>
                    <a:srgbClr val="001ADC"/>
                  </a:solidFill>
                </a:rPr>
                <a:t>0216</a:t>
              </a:r>
              <a:r>
                <a:rPr lang="en-US" altLang="zh-CN" sz="1200" b="0">
                  <a:solidFill>
                    <a:srgbClr val="001ADC"/>
                  </a:solidFill>
                </a:rPr>
                <a:t>H</a:t>
              </a:r>
            </a:p>
          </p:txBody>
        </p:sp>
        <p:sp>
          <p:nvSpPr>
            <p:cNvPr id="156722" name="Rectangle 50"/>
            <p:cNvSpPr>
              <a:spLocks noChangeArrowheads="1"/>
            </p:cNvSpPr>
            <p:nvPr/>
          </p:nvSpPr>
          <p:spPr bwMode="auto">
            <a:xfrm>
              <a:off x="2112" y="3456"/>
              <a:ext cx="1104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0"/>
                <a:t>AC </a:t>
              </a:r>
              <a:r>
                <a:rPr lang="en-US" altLang="zh-CN" sz="1200" b="0">
                  <a:sym typeface="Wingdings" pitchFamily="2" charset="2"/>
                </a:rPr>
                <a:t>ax</a:t>
              </a:r>
              <a:r>
                <a:rPr lang="en-US" altLang="zh-CN" sz="1200" b="0" baseline="30000">
                  <a:sym typeface="Wingdings" pitchFamily="2" charset="2"/>
                </a:rPr>
                <a:t>2</a:t>
              </a:r>
              <a:r>
                <a:rPr lang="en-US" altLang="zh-CN" sz="1200" b="0">
                  <a:sym typeface="Wingdings" pitchFamily="2" charset="2"/>
                </a:rPr>
                <a:t> + bx - c</a:t>
              </a:r>
              <a:endParaRPr lang="zh-CN" altLang="en-US" sz="1200" b="0"/>
            </a:p>
          </p:txBody>
        </p:sp>
        <p:sp>
          <p:nvSpPr>
            <p:cNvPr id="156723" name="Rectangle 51"/>
            <p:cNvSpPr>
              <a:spLocks noChangeArrowheads="1"/>
            </p:cNvSpPr>
            <p:nvPr/>
          </p:nvSpPr>
          <p:spPr bwMode="auto">
            <a:xfrm>
              <a:off x="960" y="3456"/>
              <a:ext cx="576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0"/>
                <a:t>SUB c</a:t>
              </a:r>
            </a:p>
          </p:txBody>
        </p:sp>
        <p:sp>
          <p:nvSpPr>
            <p:cNvPr id="156724" name="Rectangle 52"/>
            <p:cNvSpPr>
              <a:spLocks noChangeArrowheads="1"/>
            </p:cNvSpPr>
            <p:nvPr/>
          </p:nvSpPr>
          <p:spPr bwMode="auto">
            <a:xfrm>
              <a:off x="1536" y="3648"/>
              <a:ext cx="576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0">
                  <a:solidFill>
                    <a:srgbClr val="001ADC"/>
                  </a:solidFill>
                </a:rPr>
                <a:t>0410H</a:t>
              </a:r>
            </a:p>
          </p:txBody>
        </p:sp>
        <p:sp>
          <p:nvSpPr>
            <p:cNvPr id="156725" name="Rectangle 53"/>
            <p:cNvSpPr>
              <a:spLocks noChangeArrowheads="1"/>
            </p:cNvSpPr>
            <p:nvPr/>
          </p:nvSpPr>
          <p:spPr bwMode="auto">
            <a:xfrm>
              <a:off x="2112" y="3648"/>
              <a:ext cx="1104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0"/>
                <a:t>Mem </a:t>
              </a:r>
              <a:r>
                <a:rPr lang="en-US" altLang="zh-CN" sz="1200" b="0">
                  <a:sym typeface="Wingdings" pitchFamily="2" charset="2"/>
                </a:rPr>
                <a:t></a:t>
              </a:r>
              <a:r>
                <a:rPr lang="en-US" altLang="zh-CN" sz="1200" b="0"/>
                <a:t> (AC)</a:t>
              </a:r>
              <a:endParaRPr lang="zh-CN" altLang="en-US" sz="1200" b="0"/>
            </a:p>
          </p:txBody>
        </p:sp>
        <p:sp>
          <p:nvSpPr>
            <p:cNvPr id="156726" name="Rectangle 54"/>
            <p:cNvSpPr>
              <a:spLocks noChangeArrowheads="1"/>
            </p:cNvSpPr>
            <p:nvPr/>
          </p:nvSpPr>
          <p:spPr bwMode="auto">
            <a:xfrm>
              <a:off x="960" y="3648"/>
              <a:ext cx="576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0"/>
                <a:t>ST  y</a:t>
              </a:r>
            </a:p>
          </p:txBody>
        </p:sp>
      </p:grpSp>
      <p:grpSp>
        <p:nvGrpSpPr>
          <p:cNvPr id="156727" name="Group 55"/>
          <p:cNvGrpSpPr>
            <a:grpSpLocks/>
          </p:cNvGrpSpPr>
          <p:nvPr/>
        </p:nvGrpSpPr>
        <p:grpSpPr bwMode="auto">
          <a:xfrm>
            <a:off x="5082778" y="2000250"/>
            <a:ext cx="1870472" cy="228600"/>
            <a:chOff x="2029" y="960"/>
            <a:chExt cx="1571" cy="192"/>
          </a:xfrm>
        </p:grpSpPr>
        <p:sp>
          <p:nvSpPr>
            <p:cNvPr id="156728" name="Rectangle 56"/>
            <p:cNvSpPr>
              <a:spLocks noChangeArrowheads="1"/>
            </p:cNvSpPr>
            <p:nvPr/>
          </p:nvSpPr>
          <p:spPr bwMode="auto">
            <a:xfrm>
              <a:off x="2688" y="960"/>
              <a:ext cx="528" cy="192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b="0">
                  <a:solidFill>
                    <a:srgbClr val="001ADC"/>
                  </a:solidFill>
                </a:rPr>
                <a:t>00</a:t>
              </a:r>
              <a:r>
                <a:rPr lang="en-US" altLang="zh-CN" b="0">
                  <a:solidFill>
                    <a:srgbClr val="001ADC"/>
                  </a:solidFill>
                </a:rPr>
                <a:t>H</a:t>
              </a:r>
            </a:p>
          </p:txBody>
        </p:sp>
        <p:sp>
          <p:nvSpPr>
            <p:cNvPr id="156729" name="Rectangle 57"/>
            <p:cNvSpPr>
              <a:spLocks noChangeArrowheads="1"/>
            </p:cNvSpPr>
            <p:nvPr/>
          </p:nvSpPr>
          <p:spPr bwMode="auto">
            <a:xfrm>
              <a:off x="2029" y="960"/>
              <a:ext cx="480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b="0" dirty="0">
                  <a:solidFill>
                    <a:srgbClr val="001ADC"/>
                  </a:solidFill>
                </a:rPr>
                <a:t>开始</a:t>
              </a:r>
              <a:r>
                <a:rPr lang="en-US" altLang="zh-CN" b="0" dirty="0">
                  <a:solidFill>
                    <a:srgbClr val="001ADC"/>
                  </a:solidFill>
                </a:rPr>
                <a:t>PC</a:t>
              </a:r>
            </a:p>
          </p:txBody>
        </p:sp>
        <p:sp>
          <p:nvSpPr>
            <p:cNvPr id="156730" name="Line 58"/>
            <p:cNvSpPr>
              <a:spLocks noChangeShapeType="1"/>
            </p:cNvSpPr>
            <p:nvPr/>
          </p:nvSpPr>
          <p:spPr bwMode="auto">
            <a:xfrm>
              <a:off x="3216" y="1056"/>
              <a:ext cx="384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56731" name="Group 59"/>
          <p:cNvGrpSpPr>
            <a:grpSpLocks/>
          </p:cNvGrpSpPr>
          <p:nvPr/>
        </p:nvGrpSpPr>
        <p:grpSpPr bwMode="auto">
          <a:xfrm>
            <a:off x="5295900" y="2228850"/>
            <a:ext cx="1657350" cy="228600"/>
            <a:chOff x="2208" y="960"/>
            <a:chExt cx="1392" cy="192"/>
          </a:xfrm>
        </p:grpSpPr>
        <p:sp>
          <p:nvSpPr>
            <p:cNvPr id="156732" name="Rectangle 60"/>
            <p:cNvSpPr>
              <a:spLocks noChangeArrowheads="1"/>
            </p:cNvSpPr>
            <p:nvPr/>
          </p:nvSpPr>
          <p:spPr bwMode="auto">
            <a:xfrm>
              <a:off x="2688" y="960"/>
              <a:ext cx="528" cy="192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b="0">
                  <a:solidFill>
                    <a:srgbClr val="001ADC"/>
                  </a:solidFill>
                </a:rPr>
                <a:t>02</a:t>
              </a:r>
              <a:r>
                <a:rPr lang="en-US" altLang="zh-CN" b="0">
                  <a:solidFill>
                    <a:srgbClr val="001ADC"/>
                  </a:solidFill>
                </a:rPr>
                <a:t>H</a:t>
              </a:r>
            </a:p>
          </p:txBody>
        </p:sp>
        <p:sp>
          <p:nvSpPr>
            <p:cNvPr id="156733" name="Rectangle 61"/>
            <p:cNvSpPr>
              <a:spLocks noChangeArrowheads="1"/>
            </p:cNvSpPr>
            <p:nvPr/>
          </p:nvSpPr>
          <p:spPr bwMode="auto">
            <a:xfrm>
              <a:off x="2208" y="960"/>
              <a:ext cx="480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>
                  <a:solidFill>
                    <a:srgbClr val="001ADC"/>
                  </a:solidFill>
                </a:rPr>
                <a:t>PC</a:t>
              </a:r>
            </a:p>
          </p:txBody>
        </p:sp>
        <p:sp>
          <p:nvSpPr>
            <p:cNvPr id="156734" name="Line 62"/>
            <p:cNvSpPr>
              <a:spLocks noChangeShapeType="1"/>
            </p:cNvSpPr>
            <p:nvPr/>
          </p:nvSpPr>
          <p:spPr bwMode="auto">
            <a:xfrm>
              <a:off x="3216" y="1056"/>
              <a:ext cx="384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56735" name="Group 63"/>
          <p:cNvGrpSpPr>
            <a:grpSpLocks/>
          </p:cNvGrpSpPr>
          <p:nvPr/>
        </p:nvGrpSpPr>
        <p:grpSpPr bwMode="auto">
          <a:xfrm>
            <a:off x="5295900" y="2457450"/>
            <a:ext cx="1657350" cy="228600"/>
            <a:chOff x="2208" y="960"/>
            <a:chExt cx="1392" cy="192"/>
          </a:xfrm>
        </p:grpSpPr>
        <p:sp>
          <p:nvSpPr>
            <p:cNvPr id="156736" name="Rectangle 64"/>
            <p:cNvSpPr>
              <a:spLocks noChangeArrowheads="1"/>
            </p:cNvSpPr>
            <p:nvPr/>
          </p:nvSpPr>
          <p:spPr bwMode="auto">
            <a:xfrm>
              <a:off x="2688" y="960"/>
              <a:ext cx="528" cy="192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b="0">
                  <a:solidFill>
                    <a:srgbClr val="001ADC"/>
                  </a:solidFill>
                </a:rPr>
                <a:t>04</a:t>
              </a:r>
              <a:r>
                <a:rPr lang="en-US" altLang="zh-CN" b="0">
                  <a:solidFill>
                    <a:srgbClr val="001ADC"/>
                  </a:solidFill>
                </a:rPr>
                <a:t>H</a:t>
              </a:r>
            </a:p>
          </p:txBody>
        </p:sp>
        <p:sp>
          <p:nvSpPr>
            <p:cNvPr id="156737" name="Rectangle 65"/>
            <p:cNvSpPr>
              <a:spLocks noChangeArrowheads="1"/>
            </p:cNvSpPr>
            <p:nvPr/>
          </p:nvSpPr>
          <p:spPr bwMode="auto">
            <a:xfrm>
              <a:off x="2208" y="960"/>
              <a:ext cx="480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>
                  <a:solidFill>
                    <a:srgbClr val="001ADC"/>
                  </a:solidFill>
                </a:rPr>
                <a:t>PC</a:t>
              </a:r>
            </a:p>
          </p:txBody>
        </p:sp>
        <p:sp>
          <p:nvSpPr>
            <p:cNvPr id="156738" name="Line 66"/>
            <p:cNvSpPr>
              <a:spLocks noChangeShapeType="1"/>
            </p:cNvSpPr>
            <p:nvPr/>
          </p:nvSpPr>
          <p:spPr bwMode="auto">
            <a:xfrm>
              <a:off x="3216" y="1056"/>
              <a:ext cx="384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56739" name="Group 67"/>
          <p:cNvGrpSpPr>
            <a:grpSpLocks/>
          </p:cNvGrpSpPr>
          <p:nvPr/>
        </p:nvGrpSpPr>
        <p:grpSpPr bwMode="auto">
          <a:xfrm>
            <a:off x="5295900" y="2686050"/>
            <a:ext cx="1657350" cy="228600"/>
            <a:chOff x="2208" y="960"/>
            <a:chExt cx="1392" cy="192"/>
          </a:xfrm>
        </p:grpSpPr>
        <p:sp>
          <p:nvSpPr>
            <p:cNvPr id="156740" name="Rectangle 68"/>
            <p:cNvSpPr>
              <a:spLocks noChangeArrowheads="1"/>
            </p:cNvSpPr>
            <p:nvPr/>
          </p:nvSpPr>
          <p:spPr bwMode="auto">
            <a:xfrm>
              <a:off x="2688" y="960"/>
              <a:ext cx="528" cy="192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b="0">
                  <a:solidFill>
                    <a:srgbClr val="001ADC"/>
                  </a:solidFill>
                </a:rPr>
                <a:t>06</a:t>
              </a:r>
              <a:r>
                <a:rPr lang="en-US" altLang="zh-CN" b="0">
                  <a:solidFill>
                    <a:srgbClr val="001ADC"/>
                  </a:solidFill>
                </a:rPr>
                <a:t>H</a:t>
              </a:r>
            </a:p>
          </p:txBody>
        </p:sp>
        <p:sp>
          <p:nvSpPr>
            <p:cNvPr id="156741" name="Rectangle 69"/>
            <p:cNvSpPr>
              <a:spLocks noChangeArrowheads="1"/>
            </p:cNvSpPr>
            <p:nvPr/>
          </p:nvSpPr>
          <p:spPr bwMode="auto">
            <a:xfrm>
              <a:off x="2208" y="960"/>
              <a:ext cx="480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>
                  <a:solidFill>
                    <a:srgbClr val="001ADC"/>
                  </a:solidFill>
                </a:rPr>
                <a:t>PC</a:t>
              </a:r>
            </a:p>
          </p:txBody>
        </p:sp>
        <p:sp>
          <p:nvSpPr>
            <p:cNvPr id="156742" name="Line 70"/>
            <p:cNvSpPr>
              <a:spLocks noChangeShapeType="1"/>
            </p:cNvSpPr>
            <p:nvPr/>
          </p:nvSpPr>
          <p:spPr bwMode="auto">
            <a:xfrm>
              <a:off x="3216" y="1056"/>
              <a:ext cx="384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56743" name="Group 71"/>
          <p:cNvGrpSpPr>
            <a:grpSpLocks/>
          </p:cNvGrpSpPr>
          <p:nvPr/>
        </p:nvGrpSpPr>
        <p:grpSpPr bwMode="auto">
          <a:xfrm>
            <a:off x="5295900" y="2914650"/>
            <a:ext cx="1657350" cy="228600"/>
            <a:chOff x="2208" y="960"/>
            <a:chExt cx="1392" cy="192"/>
          </a:xfrm>
        </p:grpSpPr>
        <p:sp>
          <p:nvSpPr>
            <p:cNvPr id="156744" name="Rectangle 72"/>
            <p:cNvSpPr>
              <a:spLocks noChangeArrowheads="1"/>
            </p:cNvSpPr>
            <p:nvPr/>
          </p:nvSpPr>
          <p:spPr bwMode="auto">
            <a:xfrm>
              <a:off x="2688" y="960"/>
              <a:ext cx="528" cy="192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b="0">
                  <a:solidFill>
                    <a:srgbClr val="001ADC"/>
                  </a:solidFill>
                </a:rPr>
                <a:t>08</a:t>
              </a:r>
              <a:r>
                <a:rPr lang="en-US" altLang="zh-CN" b="0">
                  <a:solidFill>
                    <a:srgbClr val="001ADC"/>
                  </a:solidFill>
                </a:rPr>
                <a:t>H</a:t>
              </a:r>
            </a:p>
          </p:txBody>
        </p:sp>
        <p:sp>
          <p:nvSpPr>
            <p:cNvPr id="156745" name="Rectangle 73"/>
            <p:cNvSpPr>
              <a:spLocks noChangeArrowheads="1"/>
            </p:cNvSpPr>
            <p:nvPr/>
          </p:nvSpPr>
          <p:spPr bwMode="auto">
            <a:xfrm>
              <a:off x="2208" y="960"/>
              <a:ext cx="480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>
                  <a:solidFill>
                    <a:srgbClr val="001ADC"/>
                  </a:solidFill>
                </a:rPr>
                <a:t>PC</a:t>
              </a:r>
            </a:p>
          </p:txBody>
        </p:sp>
        <p:sp>
          <p:nvSpPr>
            <p:cNvPr id="156746" name="Line 74"/>
            <p:cNvSpPr>
              <a:spLocks noChangeShapeType="1"/>
            </p:cNvSpPr>
            <p:nvPr/>
          </p:nvSpPr>
          <p:spPr bwMode="auto">
            <a:xfrm>
              <a:off x="3216" y="1056"/>
              <a:ext cx="384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56747" name="Group 75"/>
          <p:cNvGrpSpPr>
            <a:grpSpLocks/>
          </p:cNvGrpSpPr>
          <p:nvPr/>
        </p:nvGrpSpPr>
        <p:grpSpPr bwMode="auto">
          <a:xfrm>
            <a:off x="5295900" y="3143250"/>
            <a:ext cx="1657350" cy="228600"/>
            <a:chOff x="2208" y="960"/>
            <a:chExt cx="1392" cy="192"/>
          </a:xfrm>
        </p:grpSpPr>
        <p:sp>
          <p:nvSpPr>
            <p:cNvPr id="156748" name="Rectangle 76"/>
            <p:cNvSpPr>
              <a:spLocks noChangeArrowheads="1"/>
            </p:cNvSpPr>
            <p:nvPr/>
          </p:nvSpPr>
          <p:spPr bwMode="auto">
            <a:xfrm>
              <a:off x="2688" y="960"/>
              <a:ext cx="528" cy="192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b="0">
                  <a:solidFill>
                    <a:srgbClr val="001ADC"/>
                  </a:solidFill>
                </a:rPr>
                <a:t>0</a:t>
              </a:r>
              <a:r>
                <a:rPr lang="en-US" altLang="zh-CN" b="0">
                  <a:solidFill>
                    <a:srgbClr val="001ADC"/>
                  </a:solidFill>
                </a:rPr>
                <a:t>AH</a:t>
              </a:r>
            </a:p>
          </p:txBody>
        </p:sp>
        <p:sp>
          <p:nvSpPr>
            <p:cNvPr id="156749" name="Rectangle 77"/>
            <p:cNvSpPr>
              <a:spLocks noChangeArrowheads="1"/>
            </p:cNvSpPr>
            <p:nvPr/>
          </p:nvSpPr>
          <p:spPr bwMode="auto">
            <a:xfrm>
              <a:off x="2208" y="960"/>
              <a:ext cx="480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>
                  <a:solidFill>
                    <a:srgbClr val="001ADC"/>
                  </a:solidFill>
                </a:rPr>
                <a:t>PC</a:t>
              </a:r>
            </a:p>
          </p:txBody>
        </p:sp>
        <p:sp>
          <p:nvSpPr>
            <p:cNvPr id="156750" name="Line 78"/>
            <p:cNvSpPr>
              <a:spLocks noChangeShapeType="1"/>
            </p:cNvSpPr>
            <p:nvPr/>
          </p:nvSpPr>
          <p:spPr bwMode="auto">
            <a:xfrm>
              <a:off x="3216" y="1056"/>
              <a:ext cx="384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6751" name="Rectangle 79"/>
          <p:cNvSpPr>
            <a:spLocks noChangeArrowheads="1"/>
          </p:cNvSpPr>
          <p:nvPr/>
        </p:nvSpPr>
        <p:spPr bwMode="auto">
          <a:xfrm>
            <a:off x="3846910" y="2006204"/>
            <a:ext cx="628650" cy="2286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0">
                <a:solidFill>
                  <a:srgbClr val="001ADC"/>
                </a:solidFill>
              </a:rPr>
              <a:t>???</a:t>
            </a:r>
          </a:p>
        </p:txBody>
      </p:sp>
      <p:sp>
        <p:nvSpPr>
          <p:cNvPr id="156752" name="Rectangle 80"/>
          <p:cNvSpPr>
            <a:spLocks noChangeArrowheads="1"/>
          </p:cNvSpPr>
          <p:nvPr/>
        </p:nvSpPr>
        <p:spPr bwMode="auto">
          <a:xfrm>
            <a:off x="3275410" y="2006204"/>
            <a:ext cx="571500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0" dirty="0">
                <a:solidFill>
                  <a:srgbClr val="001ADC"/>
                </a:solidFill>
              </a:rPr>
              <a:t>AC</a:t>
            </a:r>
          </a:p>
        </p:txBody>
      </p:sp>
      <p:sp>
        <p:nvSpPr>
          <p:cNvPr id="156753" name="Rectangle 81"/>
          <p:cNvSpPr>
            <a:spLocks noChangeArrowheads="1"/>
          </p:cNvSpPr>
          <p:nvPr/>
        </p:nvSpPr>
        <p:spPr bwMode="auto">
          <a:xfrm>
            <a:off x="3846910" y="2012156"/>
            <a:ext cx="628650" cy="228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0">
                <a:solidFill>
                  <a:srgbClr val="001ADC"/>
                </a:solidFill>
              </a:rPr>
              <a:t>a</a:t>
            </a:r>
          </a:p>
        </p:txBody>
      </p:sp>
      <p:sp>
        <p:nvSpPr>
          <p:cNvPr id="156754" name="Rectangle 82"/>
          <p:cNvSpPr>
            <a:spLocks noChangeArrowheads="1"/>
          </p:cNvSpPr>
          <p:nvPr/>
        </p:nvSpPr>
        <p:spPr bwMode="auto">
          <a:xfrm>
            <a:off x="3856435" y="2015729"/>
            <a:ext cx="628650" cy="228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0">
                <a:solidFill>
                  <a:srgbClr val="001ADC"/>
                </a:solidFill>
              </a:rPr>
              <a:t>ax</a:t>
            </a:r>
          </a:p>
        </p:txBody>
      </p:sp>
      <p:sp>
        <p:nvSpPr>
          <p:cNvPr id="156755" name="Rectangle 83"/>
          <p:cNvSpPr>
            <a:spLocks noChangeArrowheads="1"/>
          </p:cNvSpPr>
          <p:nvPr/>
        </p:nvSpPr>
        <p:spPr bwMode="auto">
          <a:xfrm>
            <a:off x="3856435" y="2018110"/>
            <a:ext cx="628650" cy="228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0">
                <a:solidFill>
                  <a:srgbClr val="001ADC"/>
                </a:solidFill>
              </a:rPr>
              <a:t>ax+b</a:t>
            </a:r>
          </a:p>
        </p:txBody>
      </p:sp>
      <p:sp>
        <p:nvSpPr>
          <p:cNvPr id="156756" name="Rectangle 84"/>
          <p:cNvSpPr>
            <a:spLocks noChangeArrowheads="1"/>
          </p:cNvSpPr>
          <p:nvPr/>
        </p:nvSpPr>
        <p:spPr bwMode="auto">
          <a:xfrm>
            <a:off x="3858816" y="2014538"/>
            <a:ext cx="628650" cy="228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0">
                <a:solidFill>
                  <a:srgbClr val="001ADC"/>
                </a:solidFill>
              </a:rPr>
              <a:t>ax</a:t>
            </a:r>
            <a:r>
              <a:rPr lang="en-US" altLang="zh-CN" b="0" baseline="30000">
                <a:solidFill>
                  <a:srgbClr val="001ADC"/>
                </a:solidFill>
              </a:rPr>
              <a:t>2</a:t>
            </a:r>
            <a:r>
              <a:rPr lang="en-US" altLang="zh-CN" b="0">
                <a:solidFill>
                  <a:srgbClr val="001ADC"/>
                </a:solidFill>
              </a:rPr>
              <a:t>+bx</a:t>
            </a:r>
            <a:endParaRPr lang="en-US" altLang="zh-CN" b="0" baseline="30000">
              <a:solidFill>
                <a:srgbClr val="001ADC"/>
              </a:solidFill>
            </a:endParaRPr>
          </a:p>
        </p:txBody>
      </p:sp>
      <p:sp>
        <p:nvSpPr>
          <p:cNvPr id="156757" name="Rectangle 85"/>
          <p:cNvSpPr>
            <a:spLocks noChangeArrowheads="1"/>
          </p:cNvSpPr>
          <p:nvPr/>
        </p:nvSpPr>
        <p:spPr bwMode="auto">
          <a:xfrm>
            <a:off x="3856435" y="2019299"/>
            <a:ext cx="841772" cy="27503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0" dirty="0">
                <a:solidFill>
                  <a:srgbClr val="001ADC"/>
                </a:solidFill>
              </a:rPr>
              <a:t>ax</a:t>
            </a:r>
            <a:r>
              <a:rPr lang="en-US" altLang="zh-CN" b="0" baseline="30000" dirty="0">
                <a:solidFill>
                  <a:srgbClr val="001ADC"/>
                </a:solidFill>
              </a:rPr>
              <a:t>2</a:t>
            </a:r>
            <a:r>
              <a:rPr lang="en-US" altLang="zh-CN" b="0" dirty="0">
                <a:solidFill>
                  <a:srgbClr val="001ADC"/>
                </a:solidFill>
              </a:rPr>
              <a:t>+bx-c</a:t>
            </a:r>
            <a:endParaRPr lang="en-US" altLang="zh-CN" b="0" baseline="30000" dirty="0">
              <a:solidFill>
                <a:srgbClr val="001ADC"/>
              </a:solidFill>
            </a:endParaRPr>
          </a:p>
        </p:txBody>
      </p:sp>
      <p:grpSp>
        <p:nvGrpSpPr>
          <p:cNvPr id="156758" name="Group 86"/>
          <p:cNvGrpSpPr>
            <a:grpSpLocks/>
          </p:cNvGrpSpPr>
          <p:nvPr/>
        </p:nvGrpSpPr>
        <p:grpSpPr bwMode="auto">
          <a:xfrm>
            <a:off x="5295900" y="3375422"/>
            <a:ext cx="1657350" cy="228600"/>
            <a:chOff x="2208" y="960"/>
            <a:chExt cx="1392" cy="192"/>
          </a:xfrm>
        </p:grpSpPr>
        <p:sp>
          <p:nvSpPr>
            <p:cNvPr id="156759" name="Rectangle 87"/>
            <p:cNvSpPr>
              <a:spLocks noChangeArrowheads="1"/>
            </p:cNvSpPr>
            <p:nvPr/>
          </p:nvSpPr>
          <p:spPr bwMode="auto">
            <a:xfrm>
              <a:off x="2688" y="960"/>
              <a:ext cx="528" cy="192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b="0">
                  <a:solidFill>
                    <a:srgbClr val="001ADC"/>
                  </a:solidFill>
                </a:rPr>
                <a:t>0</a:t>
              </a:r>
              <a:r>
                <a:rPr lang="en-US" altLang="zh-CN" b="0">
                  <a:solidFill>
                    <a:srgbClr val="001ADC"/>
                  </a:solidFill>
                </a:rPr>
                <a:t>CH</a:t>
              </a:r>
            </a:p>
          </p:txBody>
        </p:sp>
        <p:sp>
          <p:nvSpPr>
            <p:cNvPr id="156760" name="Rectangle 88"/>
            <p:cNvSpPr>
              <a:spLocks noChangeArrowheads="1"/>
            </p:cNvSpPr>
            <p:nvPr/>
          </p:nvSpPr>
          <p:spPr bwMode="auto">
            <a:xfrm>
              <a:off x="2208" y="960"/>
              <a:ext cx="480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>
                  <a:solidFill>
                    <a:srgbClr val="001ADC"/>
                  </a:solidFill>
                </a:rPr>
                <a:t>PC</a:t>
              </a:r>
            </a:p>
          </p:txBody>
        </p:sp>
        <p:sp>
          <p:nvSpPr>
            <p:cNvPr id="156761" name="Line 89"/>
            <p:cNvSpPr>
              <a:spLocks noChangeShapeType="1"/>
            </p:cNvSpPr>
            <p:nvPr/>
          </p:nvSpPr>
          <p:spPr bwMode="auto">
            <a:xfrm>
              <a:off x="3216" y="1056"/>
              <a:ext cx="384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56762" name="Group 90"/>
          <p:cNvGrpSpPr>
            <a:grpSpLocks/>
          </p:cNvGrpSpPr>
          <p:nvPr/>
        </p:nvGrpSpPr>
        <p:grpSpPr bwMode="auto">
          <a:xfrm>
            <a:off x="4530328" y="2294337"/>
            <a:ext cx="3794522" cy="1763315"/>
            <a:chOff x="1565" y="1207"/>
            <a:chExt cx="3187" cy="1481"/>
          </a:xfrm>
        </p:grpSpPr>
        <p:sp>
          <p:nvSpPr>
            <p:cNvPr id="156763" name="Rectangle 91"/>
            <p:cNvSpPr>
              <a:spLocks noChangeArrowheads="1"/>
            </p:cNvSpPr>
            <p:nvPr/>
          </p:nvSpPr>
          <p:spPr bwMode="auto">
            <a:xfrm>
              <a:off x="3648" y="2496"/>
              <a:ext cx="1104" cy="1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0">
                  <a:solidFill>
                    <a:srgbClr val="001ADC"/>
                  </a:solidFill>
                </a:rPr>
                <a:t>ax</a:t>
              </a:r>
              <a:r>
                <a:rPr lang="en-US" altLang="zh-CN" sz="1200" b="0" baseline="30000">
                  <a:solidFill>
                    <a:srgbClr val="001ADC"/>
                  </a:solidFill>
                </a:rPr>
                <a:t>2</a:t>
              </a:r>
              <a:r>
                <a:rPr lang="en-US" altLang="zh-CN" sz="1200" b="0">
                  <a:solidFill>
                    <a:srgbClr val="001ADC"/>
                  </a:solidFill>
                </a:rPr>
                <a:t>+bx-c</a:t>
              </a:r>
            </a:p>
          </p:txBody>
        </p:sp>
        <p:sp>
          <p:nvSpPr>
            <p:cNvPr id="156764" name="Line 92"/>
            <p:cNvSpPr>
              <a:spLocks noChangeShapeType="1"/>
            </p:cNvSpPr>
            <p:nvPr/>
          </p:nvSpPr>
          <p:spPr bwMode="auto">
            <a:xfrm>
              <a:off x="1565" y="1207"/>
              <a:ext cx="2041" cy="1361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94" name="Rectangle 2"/>
          <p:cNvSpPr txBox="1">
            <a:spLocks noChangeArrowheads="1"/>
          </p:cNvSpPr>
          <p:nvPr/>
        </p:nvSpPr>
        <p:spPr bwMode="auto">
          <a:xfrm>
            <a:off x="0" y="252000"/>
            <a:ext cx="1631504" cy="983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none" lIns="63500" tIns="25400" rIns="63500" bIns="2540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1800" b="1" i="0">
                <a:solidFill>
                  <a:srgbClr val="FF0000"/>
                </a:solidFill>
                <a:latin typeface="+mj-lt"/>
                <a:ea typeface="+mj-ea"/>
                <a:cs typeface="楷体_GB2312"/>
              </a:defRPr>
            </a:lvl1pPr>
            <a:lvl2pPr algn="l" rtl="0" eaLnBrk="1" fontAlgn="base" hangingPunct="1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1800" b="1" i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cs typeface="楷体_GB2312"/>
              </a:defRPr>
            </a:lvl2pPr>
            <a:lvl3pPr algn="l" rtl="0" eaLnBrk="1" fontAlgn="base" hangingPunct="1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1800" b="1" i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cs typeface="楷体_GB2312"/>
              </a:defRPr>
            </a:lvl3pPr>
            <a:lvl4pPr algn="l" rtl="0" eaLnBrk="1" fontAlgn="base" hangingPunct="1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1800" b="1" i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cs typeface="楷体_GB2312"/>
              </a:defRPr>
            </a:lvl4pPr>
            <a:lvl5pPr algn="l" rtl="0" eaLnBrk="1" fontAlgn="base" hangingPunct="1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1800" b="1" i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cs typeface="楷体_GB2312"/>
              </a:defRPr>
            </a:lvl5pPr>
            <a:lvl6pPr marL="342900" algn="l" rtl="0" eaLnBrk="1" fontAlgn="base" hangingPunct="1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1800" b="1" i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685800" algn="l" rtl="0" eaLnBrk="1" fontAlgn="base" hangingPunct="1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1800" b="1" i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1028700" algn="l" rtl="0" eaLnBrk="1" fontAlgn="base" hangingPunct="1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1800" b="1" i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1371600" algn="l" rtl="0" eaLnBrk="1" fontAlgn="base" hangingPunct="1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1800" b="1" i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buNone/>
            </a:pPr>
            <a:r>
              <a:rPr lang="en-US" altLang="zh-CN" sz="2400">
                <a:latin typeface="+mn-lt"/>
                <a:ea typeface="宋体" pitchFamily="2" charset="-122"/>
              </a:rPr>
              <a:t>  </a:t>
            </a:r>
            <a:r>
              <a:rPr lang="zh-CN" altLang="en-US" sz="2400">
                <a:latin typeface="+mn-lt"/>
                <a:ea typeface="宋体" pitchFamily="2" charset="-122"/>
              </a:rPr>
              <a:t>例</a:t>
            </a:r>
            <a:r>
              <a:rPr lang="en-US" altLang="zh-CN" sz="2400">
                <a:latin typeface="+mn-lt"/>
                <a:ea typeface="宋体" pitchFamily="2" charset="-122"/>
              </a:rPr>
              <a:t> </a:t>
            </a:r>
            <a:endParaRPr lang="en-US" altLang="zh-CN" sz="2400" dirty="0">
              <a:latin typeface="+mn-lt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89692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6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6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6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6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6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6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753" grpId="0" animBg="1"/>
      <p:bldP spid="156754" grpId="0" animBg="1"/>
      <p:bldP spid="156755" grpId="0" animBg="1"/>
      <p:bldP spid="156756" grpId="0" animBg="1"/>
      <p:bldP spid="15675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3701734" y="735481"/>
            <a:ext cx="4338482" cy="4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87000"/>
              </a:lnSpc>
              <a:buNone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楷体_GB2312"/>
              </a:rPr>
              <a:t>第一章：计算机概述</a:t>
            </a: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4295800" y="1412776"/>
            <a:ext cx="4050449" cy="525658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47625" tIns="99900" rIns="47625" bIns="99900">
            <a:noAutofit/>
          </a:bodyPr>
          <a:lstStyle/>
          <a:p>
            <a:pPr marL="457200" indent="-45720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+mj-ea"/>
              <a:buAutoNum type="ea1JpnChsDbPeriod"/>
            </a:pPr>
            <a:r>
              <a:rPr lang="zh-CN" altLang="en-US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信息的表示</a:t>
            </a:r>
            <a:endParaRPr lang="zh-CN" altLang="en-US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+mj-ea"/>
              <a:buAutoNum type="ea1JpnChsDbPeriod"/>
            </a:pPr>
            <a:r>
              <a:rPr lang="zh-CN" altLang="en-US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程序编译与执行</a:t>
            </a:r>
            <a:endParaRPr lang="en-US" altLang="zh-CN" sz="24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+mj-ea"/>
              <a:buAutoNum type="ea1JpnChsDbPeriod"/>
            </a:pPr>
            <a:r>
              <a:rPr lang="zh-CN" altLang="en-US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计算机层次结构</a:t>
            </a:r>
            <a:endParaRPr lang="en-US" altLang="zh-CN" sz="24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+mj-ea"/>
              <a:buAutoNum type="ea1JpnChsDbPeriod"/>
            </a:pPr>
            <a:r>
              <a:rPr lang="zh-CN" altLang="en-US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程序执行的基本过程</a:t>
            </a:r>
            <a:endParaRPr lang="en-US" altLang="zh-CN" sz="24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+mj-ea"/>
              <a:buAutoNum type="ea1JpnChsDbPeriod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资源抽象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+mj-ea"/>
              <a:buAutoNum type="ea1JpnChsDbPeriod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计算机发展历程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3881541" y="1402184"/>
            <a:ext cx="4464708" cy="3683000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endParaRPr lang="zh-CN" altLang="en-US" b="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6413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52000"/>
            <a:ext cx="7320136" cy="432048"/>
          </a:xfrm>
        </p:spPr>
        <p:txBody>
          <a:bodyPr>
            <a:normAutofit/>
          </a:bodyPr>
          <a:lstStyle/>
          <a:p>
            <a:r>
              <a:rPr lang="zh-CN" altLang="en-US" sz="2400" i="0" dirty="0">
                <a:latin typeface="+mn-lt"/>
              </a:rPr>
              <a:t>  </a:t>
            </a:r>
            <a:r>
              <a:rPr lang="zh-CN" altLang="en-US" sz="2400" dirty="0">
                <a:latin typeface="+mn-lt"/>
              </a:rPr>
              <a:t>计算机系统中的抽象</a:t>
            </a:r>
            <a:endParaRPr lang="zh-CN" altLang="en-US" sz="2400" i="0" dirty="0">
              <a:latin typeface="+mn-lt"/>
            </a:endParaRPr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60040" y="1080000"/>
            <a:ext cx="11496600" cy="5445344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 </a:t>
            </a:r>
            <a:r>
              <a:rPr lang="zh-CN" altLang="en-US" sz="2400" dirty="0"/>
              <a:t>抽象的使用是计算机科学中最为重要的概念之一</a:t>
            </a:r>
            <a:endParaRPr lang="zh-CN" altLang="en-US" sz="2000" dirty="0"/>
          </a:p>
          <a:p>
            <a:pPr lvl="1"/>
            <a:r>
              <a:rPr lang="zh-CN" altLang="en-US" sz="2000" b="0" dirty="0"/>
              <a:t> 例如，为一组函数规定一个简单的应用程序接口 </a:t>
            </a:r>
            <a:r>
              <a:rPr lang="en-US" altLang="zh-CN" sz="2000" b="0" dirty="0"/>
              <a:t>(API) </a:t>
            </a:r>
            <a:r>
              <a:rPr lang="zh-CN" altLang="en-US" sz="2000" b="0" dirty="0"/>
              <a:t>就是一个很好的编程习惯</a:t>
            </a:r>
            <a:endParaRPr lang="en-US" altLang="zh-CN" sz="2000" b="0" dirty="0"/>
          </a:p>
          <a:p>
            <a:pPr lvl="1"/>
            <a:r>
              <a:rPr lang="en-US" altLang="zh-CN" sz="2000" b="0" dirty="0"/>
              <a:t> </a:t>
            </a:r>
            <a:r>
              <a:rPr lang="zh-CN" altLang="en-US" sz="2000" b="0" dirty="0"/>
              <a:t>程序员无须了解它内部的工作便可以使用这些代码</a:t>
            </a:r>
            <a:endParaRPr lang="en-US" altLang="zh-CN" sz="2000" b="0" dirty="0"/>
          </a:p>
          <a:p>
            <a:pPr lvl="1"/>
            <a:r>
              <a:rPr lang="en-US" altLang="zh-CN" sz="2000" b="0" dirty="0"/>
              <a:t> </a:t>
            </a:r>
            <a:r>
              <a:rPr lang="zh-CN" altLang="en-US" sz="2000" b="0" dirty="0"/>
              <a:t>不同的编程语言提供不同形式和等级的抽象支持，例如 </a:t>
            </a:r>
            <a:r>
              <a:rPr lang="en-US" altLang="zh-CN" sz="2000" b="0" dirty="0"/>
              <a:t>Java </a:t>
            </a:r>
            <a:r>
              <a:rPr lang="zh-CN" altLang="en-US" sz="2000" b="0" dirty="0"/>
              <a:t>类的声明和 </a:t>
            </a:r>
            <a:r>
              <a:rPr lang="en-US" altLang="zh-CN" sz="2000" b="0" dirty="0"/>
              <a:t>C </a:t>
            </a:r>
            <a:r>
              <a:rPr lang="zh-CN" altLang="en-US" sz="2000" b="0" dirty="0"/>
              <a:t>语言的函数原型</a:t>
            </a:r>
            <a:endParaRPr lang="en-US" altLang="zh-CN" sz="2000" b="0" dirty="0"/>
          </a:p>
          <a:p>
            <a:pPr lvl="1"/>
            <a:r>
              <a:rPr lang="zh-CN" altLang="en-US" sz="2000" b="0" dirty="0"/>
              <a:t> 计算机中存在不同层次的抽象表示，来隐藏实际实现的复杂性</a:t>
            </a:r>
            <a:endParaRPr lang="en-US" altLang="zh-CN" sz="2000" b="0" dirty="0"/>
          </a:p>
          <a:p>
            <a:pPr marL="644128" lvl="2" indent="0">
              <a:buNone/>
            </a:pPr>
            <a:endParaRPr lang="en-US" altLang="zh-CN" sz="2000" b="0" dirty="0"/>
          </a:p>
          <a:p>
            <a:pPr lvl="0"/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zh-CN" altLang="en-US" sz="2400" dirty="0">
                <a:solidFill>
                  <a:srgbClr val="000000"/>
                </a:solidFill>
              </a:rPr>
              <a:t>计算机系统中使用的不同层次抽象</a:t>
            </a:r>
            <a:endParaRPr lang="zh-CN" altLang="en-US" sz="2000" dirty="0">
              <a:solidFill>
                <a:srgbClr val="000000"/>
              </a:solidFill>
            </a:endParaRPr>
          </a:p>
          <a:p>
            <a:pPr lvl="1"/>
            <a:r>
              <a:rPr lang="zh-CN" altLang="en-US" sz="2000" b="0" dirty="0"/>
              <a:t>文件</a:t>
            </a:r>
            <a:endParaRPr lang="en-US" altLang="zh-CN" sz="2000" b="0" dirty="0"/>
          </a:p>
          <a:p>
            <a:pPr lvl="1"/>
            <a:r>
              <a:rPr lang="zh-CN" altLang="en-US" sz="2000" b="0" dirty="0"/>
              <a:t>虚拟内存 </a:t>
            </a:r>
            <a:endParaRPr lang="en-US" altLang="zh-CN" sz="2000" b="0" dirty="0"/>
          </a:p>
          <a:p>
            <a:pPr lvl="1"/>
            <a:r>
              <a:rPr lang="zh-CN" altLang="en-US" sz="2000" b="0" dirty="0"/>
              <a:t>进程</a:t>
            </a:r>
            <a:endParaRPr lang="en-US" altLang="zh-CN" sz="2000" b="0" dirty="0"/>
          </a:p>
          <a:p>
            <a:pPr lvl="1"/>
            <a:r>
              <a:rPr lang="zh-CN" altLang="en-US" sz="2000" b="0" dirty="0"/>
              <a:t>操作系统</a:t>
            </a:r>
            <a:endParaRPr lang="en-US" altLang="zh-CN" sz="2000" b="0" dirty="0"/>
          </a:p>
          <a:p>
            <a:pPr lvl="1"/>
            <a:r>
              <a:rPr lang="zh-CN" altLang="en-US" sz="2000" b="0" dirty="0"/>
              <a:t>计算机系统</a:t>
            </a:r>
          </a:p>
        </p:txBody>
      </p:sp>
    </p:spTree>
    <p:extLst>
      <p:ext uri="{BB962C8B-B14F-4D97-AF65-F5344CB8AC3E}">
        <p14:creationId xmlns:p14="http://schemas.microsoft.com/office/powerpoint/2010/main" val="31242542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52000"/>
            <a:ext cx="7320136" cy="432048"/>
          </a:xfrm>
        </p:spPr>
        <p:txBody>
          <a:bodyPr>
            <a:normAutofit/>
          </a:bodyPr>
          <a:lstStyle/>
          <a:p>
            <a:r>
              <a:rPr lang="zh-CN" altLang="en-US" sz="2400" i="0" dirty="0">
                <a:latin typeface="+mn-lt"/>
              </a:rPr>
              <a:t>  </a:t>
            </a:r>
            <a:r>
              <a:rPr lang="zh-CN" altLang="en-US" sz="2400" dirty="0">
                <a:latin typeface="+mn-lt"/>
              </a:rPr>
              <a:t>计算机系统中的抽象</a:t>
            </a:r>
            <a:endParaRPr lang="zh-CN" altLang="en-US" sz="2400" i="0" dirty="0">
              <a:latin typeface="+mn-lt"/>
            </a:endParaRPr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77453" y="764704"/>
            <a:ext cx="11496600" cy="5445344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 </a:t>
            </a:r>
            <a:r>
              <a:rPr lang="zh-CN" altLang="en-US" sz="2400" dirty="0"/>
              <a:t>处理器中</a:t>
            </a:r>
            <a:endParaRPr lang="en-US" altLang="zh-CN" sz="2400" dirty="0"/>
          </a:p>
          <a:p>
            <a:pPr lvl="1"/>
            <a:r>
              <a:rPr lang="en-US" altLang="zh-CN" sz="2000" dirty="0"/>
              <a:t> </a:t>
            </a:r>
            <a:r>
              <a:rPr lang="zh-CN" altLang="en-US" sz="2000" dirty="0"/>
              <a:t>指令集架构</a:t>
            </a:r>
            <a:r>
              <a:rPr lang="zh-CN" altLang="en-US" sz="2000" b="0" dirty="0"/>
              <a:t>提供了对实际处理器硬件的抽象</a:t>
            </a:r>
            <a:endParaRPr lang="en-US" altLang="zh-CN" sz="2000" b="0" dirty="0"/>
          </a:p>
          <a:p>
            <a:pPr lvl="1"/>
            <a:r>
              <a:rPr lang="zh-CN" altLang="en-US" sz="2000" b="0" dirty="0"/>
              <a:t> 程序表现得就好像运行在一个一次只执行一条指令的处理器上</a:t>
            </a:r>
            <a:endParaRPr lang="en-US" altLang="zh-CN" sz="2000" b="0" dirty="0"/>
          </a:p>
          <a:p>
            <a:pPr lvl="1"/>
            <a:r>
              <a:rPr lang="en-US" altLang="zh-CN" sz="2000" b="0" dirty="0"/>
              <a:t> </a:t>
            </a:r>
            <a:r>
              <a:rPr lang="zh-CN" altLang="en-US" sz="2000" b="0" dirty="0"/>
              <a:t>底层的硬件远比抽象描述的要复杂精细，它并行地执行多条指令，但又总是与那个简单有序的模型保持一致</a:t>
            </a:r>
            <a:endParaRPr lang="en-US" altLang="zh-CN" sz="2000" b="0" dirty="0"/>
          </a:p>
          <a:p>
            <a:pPr lvl="1"/>
            <a:r>
              <a:rPr lang="en-US" altLang="zh-CN" sz="2000" b="0" dirty="0"/>
              <a:t> </a:t>
            </a:r>
            <a:r>
              <a:rPr lang="zh-CN" altLang="en-US" sz="2000" b="0" dirty="0"/>
              <a:t>只要执行模型一样，不同的处理器实现也能执行同样的机器代码，而又提供不同的开销和性能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3867869"/>
            <a:ext cx="6772275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圆角矩形 5"/>
          <p:cNvSpPr/>
          <p:nvPr/>
        </p:nvSpPr>
        <p:spPr bwMode="auto">
          <a:xfrm>
            <a:off x="7104112" y="5085184"/>
            <a:ext cx="1152128" cy="360040"/>
          </a:xfrm>
          <a:prstGeom prst="round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4247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52000"/>
            <a:ext cx="7320136" cy="432048"/>
          </a:xfrm>
        </p:spPr>
        <p:txBody>
          <a:bodyPr>
            <a:normAutofit/>
          </a:bodyPr>
          <a:lstStyle/>
          <a:p>
            <a:r>
              <a:rPr lang="zh-CN" altLang="en-US" sz="2400" i="0" dirty="0">
                <a:latin typeface="+mn-lt"/>
              </a:rPr>
              <a:t>  </a:t>
            </a:r>
            <a:r>
              <a:rPr lang="zh-CN" altLang="en-US" sz="2400" dirty="0">
                <a:latin typeface="+mn-lt"/>
              </a:rPr>
              <a:t>计算机系统中的抽象</a:t>
            </a:r>
            <a:endParaRPr lang="zh-CN" altLang="en-US" sz="2400" i="0" dirty="0">
              <a:latin typeface="+mn-lt"/>
            </a:endParaRPr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60040" y="1080000"/>
            <a:ext cx="11496600" cy="5445344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 </a:t>
            </a:r>
            <a:r>
              <a:rPr lang="zh-CN" altLang="en-US" sz="2400" dirty="0"/>
              <a:t>操作系统中</a:t>
            </a:r>
            <a:endParaRPr lang="en-US" altLang="zh-CN" sz="2400" dirty="0"/>
          </a:p>
          <a:p>
            <a:pPr lvl="1"/>
            <a:r>
              <a:rPr lang="zh-CN" altLang="en-US" sz="2000" dirty="0"/>
              <a:t> 文件</a:t>
            </a:r>
            <a:r>
              <a:rPr lang="zh-CN" altLang="en-US" sz="2000" b="0" dirty="0"/>
              <a:t>是对 </a:t>
            </a:r>
            <a:r>
              <a:rPr lang="en-US" altLang="zh-CN" sz="2000" dirty="0">
                <a:latin typeface="Courier New" pitchFamily="49" charset="0"/>
                <a:ea typeface="+mn-ea"/>
                <a:cs typeface="Courier New" pitchFamily="49" charset="0"/>
              </a:rPr>
              <a:t>I/0</a:t>
            </a:r>
            <a:r>
              <a:rPr lang="en-US" altLang="zh-CN" sz="2000" dirty="0"/>
              <a:t> </a:t>
            </a:r>
            <a:r>
              <a:rPr lang="zh-CN" altLang="en-US" sz="2000" b="0" dirty="0"/>
              <a:t>设备的抽象</a:t>
            </a:r>
            <a:endParaRPr lang="en-US" altLang="zh-CN" sz="2000" dirty="0"/>
          </a:p>
          <a:p>
            <a:pPr lvl="1"/>
            <a:r>
              <a:rPr lang="en-US" altLang="zh-CN" sz="2000" dirty="0"/>
              <a:t> </a:t>
            </a:r>
            <a:r>
              <a:rPr lang="zh-CN" altLang="en-US" sz="2000" dirty="0"/>
              <a:t>虚拟内存</a:t>
            </a:r>
            <a:r>
              <a:rPr lang="zh-CN" altLang="en-US" sz="2000" b="0" dirty="0"/>
              <a:t>是对程序存储器的抽象</a:t>
            </a:r>
            <a:endParaRPr lang="en-US" altLang="zh-CN" sz="2000" b="0" dirty="0"/>
          </a:p>
          <a:p>
            <a:pPr lvl="1"/>
            <a:r>
              <a:rPr lang="en-US" altLang="zh-CN" sz="2000" dirty="0"/>
              <a:t> </a:t>
            </a:r>
            <a:r>
              <a:rPr lang="zh-CN" altLang="en-US" sz="2000" dirty="0"/>
              <a:t>进程</a:t>
            </a:r>
            <a:r>
              <a:rPr lang="zh-CN" altLang="en-US" sz="2000" b="0" dirty="0"/>
              <a:t>是对一个正在运行的程序的抽象：是在给定数据集上的一次程序执行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856" y="3717032"/>
            <a:ext cx="6772275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圆角矩形 5"/>
          <p:cNvSpPr/>
          <p:nvPr/>
        </p:nvSpPr>
        <p:spPr bwMode="auto">
          <a:xfrm>
            <a:off x="10308336" y="5445224"/>
            <a:ext cx="756216" cy="288032"/>
          </a:xfrm>
          <a:prstGeom prst="round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7" name="圆角矩形 6"/>
          <p:cNvSpPr/>
          <p:nvPr/>
        </p:nvSpPr>
        <p:spPr bwMode="auto">
          <a:xfrm>
            <a:off x="9390218" y="4953000"/>
            <a:ext cx="918118" cy="308188"/>
          </a:xfrm>
          <a:prstGeom prst="round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8" name="圆角矩形 7"/>
          <p:cNvSpPr/>
          <p:nvPr/>
        </p:nvSpPr>
        <p:spPr bwMode="auto">
          <a:xfrm>
            <a:off x="8649468" y="4365104"/>
            <a:ext cx="707892" cy="283096"/>
          </a:xfrm>
          <a:prstGeom prst="round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1844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52000"/>
            <a:ext cx="7320136" cy="432048"/>
          </a:xfrm>
        </p:spPr>
        <p:txBody>
          <a:bodyPr>
            <a:normAutofit/>
          </a:bodyPr>
          <a:lstStyle/>
          <a:p>
            <a:r>
              <a:rPr lang="zh-CN" altLang="en-US" sz="2400" i="0" dirty="0">
                <a:latin typeface="+mn-lt"/>
              </a:rPr>
              <a:t>  </a:t>
            </a:r>
            <a:r>
              <a:rPr lang="zh-CN" altLang="en-US" sz="2400" dirty="0">
                <a:latin typeface="+mn-lt"/>
              </a:rPr>
              <a:t>计算机系统中的抽象</a:t>
            </a:r>
            <a:endParaRPr lang="zh-CN" altLang="en-US" sz="2400" i="0" dirty="0">
              <a:latin typeface="+mn-lt"/>
            </a:endParaRPr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63352" y="785535"/>
            <a:ext cx="11496600" cy="5445344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 整个计算机</a:t>
            </a:r>
            <a:endParaRPr lang="en-US" altLang="zh-CN" sz="2400" dirty="0"/>
          </a:p>
          <a:p>
            <a:pPr lvl="1"/>
            <a:r>
              <a:rPr lang="zh-CN" altLang="en-US" sz="2000" dirty="0"/>
              <a:t> 虚拟机</a:t>
            </a:r>
            <a:r>
              <a:rPr lang="zh-CN" altLang="en-US" sz="2000" b="0" dirty="0"/>
              <a:t>提供对整个计算机的抽象</a:t>
            </a:r>
            <a:endParaRPr lang="en-US" altLang="zh-CN" sz="2000" b="0" dirty="0"/>
          </a:p>
          <a:p>
            <a:pPr lvl="1"/>
            <a:r>
              <a:rPr lang="en-US" altLang="zh-CN" sz="2000" b="0" dirty="0"/>
              <a:t> </a:t>
            </a:r>
            <a:r>
              <a:rPr lang="zh-CN" altLang="en-US" sz="2000" b="0" dirty="0"/>
              <a:t>包括操作系统、处理器和程序</a:t>
            </a:r>
            <a:endParaRPr lang="en-US" altLang="zh-CN" sz="2000" b="0" dirty="0"/>
          </a:p>
          <a:p>
            <a:pPr lvl="1"/>
            <a:r>
              <a:rPr lang="en-US" altLang="zh-CN" sz="2000" b="0" dirty="0"/>
              <a:t> </a:t>
            </a:r>
            <a:r>
              <a:rPr lang="zh-CN" altLang="en-US" sz="2000" b="0" dirty="0"/>
              <a:t>虚拟机的思想是 </a:t>
            </a:r>
            <a:r>
              <a:rPr lang="en-US" altLang="zh-CN" sz="2000" b="0" dirty="0"/>
              <a:t>IBM </a:t>
            </a:r>
            <a:r>
              <a:rPr lang="zh-CN" altLang="en-US" sz="2000" b="0" dirty="0"/>
              <a:t>在 </a:t>
            </a:r>
            <a:r>
              <a:rPr lang="en-US" altLang="zh-CN" sz="2000" b="0" dirty="0"/>
              <a:t>20 </a:t>
            </a:r>
            <a:r>
              <a:rPr lang="zh-CN" altLang="en-US" sz="2000" b="0" dirty="0"/>
              <a:t>世纪 </a:t>
            </a:r>
            <a:r>
              <a:rPr lang="en-US" altLang="zh-CN" sz="2000" b="0" dirty="0"/>
              <a:t>60 </a:t>
            </a:r>
            <a:r>
              <a:rPr lang="zh-CN" altLang="en-US" sz="2000" b="0" dirty="0"/>
              <a:t>年代提出的，但是近来才显示出其管理计算机方式上的优势</a:t>
            </a:r>
            <a:endParaRPr lang="en-US" altLang="zh-CN" sz="2000" b="0" dirty="0"/>
          </a:p>
          <a:p>
            <a:pPr lvl="1"/>
            <a:r>
              <a:rPr lang="en-US" altLang="zh-CN" sz="2000" b="0" dirty="0"/>
              <a:t> </a:t>
            </a:r>
            <a:r>
              <a:rPr lang="zh-CN" altLang="en-US" sz="2000" b="0" dirty="0"/>
              <a:t>因为一些计算机必须能够运行为不同的操作系统（例如， </a:t>
            </a:r>
            <a:r>
              <a:rPr lang="en-US" altLang="zh-CN" sz="2000" b="0" dirty="0"/>
              <a:t>Microsoft Windows </a:t>
            </a:r>
            <a:r>
              <a:rPr lang="zh-CN" altLang="en-US" sz="2000" b="0" dirty="0"/>
              <a:t>、 </a:t>
            </a:r>
            <a:r>
              <a:rPr lang="en-US" altLang="zh-CN" sz="2000" b="0" dirty="0" err="1"/>
              <a:t>MacOS</a:t>
            </a:r>
            <a:r>
              <a:rPr lang="en-US" altLang="zh-CN" sz="2000" b="0" dirty="0"/>
              <a:t> </a:t>
            </a:r>
            <a:r>
              <a:rPr lang="zh-CN" altLang="en-US" sz="2000" b="0" dirty="0"/>
              <a:t>和 </a:t>
            </a:r>
            <a:r>
              <a:rPr lang="en-US" altLang="zh-CN" sz="2000" b="0" dirty="0"/>
              <a:t>Linux) </a:t>
            </a:r>
            <a:r>
              <a:rPr lang="zh-CN" altLang="en-US" sz="2000" b="0" dirty="0"/>
              <a:t>或同一操作系统的不同版本设计的程序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856" y="3717032"/>
            <a:ext cx="6772275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圆角矩形 5"/>
          <p:cNvSpPr/>
          <p:nvPr/>
        </p:nvSpPr>
        <p:spPr bwMode="auto">
          <a:xfrm>
            <a:off x="7609929" y="3645024"/>
            <a:ext cx="1152128" cy="360040"/>
          </a:xfrm>
          <a:prstGeom prst="round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1479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3701734" y="735481"/>
            <a:ext cx="4338482" cy="4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87000"/>
              </a:lnSpc>
              <a:buNone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楷体_GB2312"/>
              </a:rPr>
              <a:t>第一章：计算机概述</a:t>
            </a: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4295800" y="1412776"/>
            <a:ext cx="4050449" cy="525658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47625" tIns="99900" rIns="47625" bIns="99900">
            <a:noAutofit/>
          </a:bodyPr>
          <a:lstStyle/>
          <a:p>
            <a:pPr marL="457200" indent="-45720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+mj-ea"/>
              <a:buAutoNum type="ea1JpnChsDbPeriod"/>
            </a:pPr>
            <a:r>
              <a:rPr lang="zh-CN" altLang="en-US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信息的表示</a:t>
            </a:r>
            <a:endParaRPr lang="zh-CN" altLang="en-US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+mj-ea"/>
              <a:buAutoNum type="ea1JpnChsDbPeriod"/>
            </a:pPr>
            <a:r>
              <a:rPr lang="zh-CN" altLang="en-US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程序编译与执行</a:t>
            </a:r>
            <a:endParaRPr lang="en-US" altLang="zh-CN" sz="24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+mj-ea"/>
              <a:buAutoNum type="ea1JpnChsDbPeriod"/>
            </a:pPr>
            <a:r>
              <a:rPr lang="zh-CN" altLang="en-US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计算机层次结构</a:t>
            </a:r>
            <a:endParaRPr lang="en-US" altLang="zh-CN" sz="24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+mj-ea"/>
              <a:buAutoNum type="ea1JpnChsDbPeriod"/>
            </a:pPr>
            <a:r>
              <a:rPr lang="zh-CN" altLang="en-US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程序执行的基本过程</a:t>
            </a:r>
            <a:endParaRPr lang="en-US" altLang="zh-CN" sz="24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+mj-ea"/>
              <a:buAutoNum type="ea1JpnChsDbPeriod"/>
            </a:pPr>
            <a:r>
              <a:rPr lang="zh-CN" altLang="en-US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资源抽象</a:t>
            </a:r>
            <a:endParaRPr lang="en-US" altLang="zh-CN" sz="24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+mj-ea"/>
              <a:buAutoNum type="ea1JpnChsDbPeriod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计算机发展历程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3881541" y="1402184"/>
            <a:ext cx="4464708" cy="3683000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endParaRPr lang="zh-CN" altLang="en-US" b="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0780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52000"/>
            <a:ext cx="10515600" cy="372603"/>
          </a:xfrm>
          <a:noFill/>
          <a:ln/>
        </p:spPr>
        <p:txBody>
          <a:bodyPr/>
          <a:lstStyle/>
          <a:p>
            <a:r>
              <a:rPr lang="en-US" altLang="zh-CN" sz="2400" dirty="0">
                <a:latin typeface="+mn-lt"/>
              </a:rPr>
              <a:t>  ENIAC</a:t>
            </a:r>
            <a:r>
              <a:rPr lang="zh-CN" altLang="en-US" sz="2400" dirty="0">
                <a:latin typeface="+mn-lt"/>
              </a:rPr>
              <a:t>（</a:t>
            </a:r>
            <a:r>
              <a:rPr lang="en-US" altLang="zh-CN" sz="2400" dirty="0">
                <a:latin typeface="+mn-lt"/>
              </a:rPr>
              <a:t>1946</a:t>
            </a:r>
            <a:r>
              <a:rPr lang="zh-CN" altLang="en-US" sz="2400" dirty="0">
                <a:latin typeface="+mn-lt"/>
              </a:rPr>
              <a:t>）</a:t>
            </a:r>
          </a:p>
        </p:txBody>
      </p:sp>
      <p:pic>
        <p:nvPicPr>
          <p:cNvPr id="158723" name="Picture 3" descr="eniac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/>
          <a:stretch>
            <a:fillRect/>
          </a:stretch>
        </p:blipFill>
        <p:spPr>
          <a:xfrm>
            <a:off x="3935760" y="2513126"/>
            <a:ext cx="4152900" cy="3262312"/>
          </a:xfrm>
          <a:noFill/>
          <a:ln/>
        </p:spPr>
      </p:pic>
      <p:sp>
        <p:nvSpPr>
          <p:cNvPr id="158724" name="Text Box 4"/>
          <p:cNvSpPr txBox="1">
            <a:spLocks noChangeArrowheads="1"/>
          </p:cNvSpPr>
          <p:nvPr/>
        </p:nvSpPr>
        <p:spPr bwMode="auto">
          <a:xfrm>
            <a:off x="1225352" y="908720"/>
            <a:ext cx="8064896" cy="132028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47625" tIns="72900" rIns="47625" bIns="45900">
            <a:spAutoFit/>
          </a:bodyPr>
          <a:lstStyle/>
          <a:p>
            <a:pPr>
              <a:spcBef>
                <a:spcPct val="50000"/>
              </a:spcBef>
              <a:buNone/>
            </a:pPr>
            <a:r>
              <a:rPr lang="en-US" altLang="zh-CN" sz="2000" dirty="0">
                <a:latin typeface="+mn-lt"/>
              </a:rPr>
              <a:t>  ENIAC</a:t>
            </a:r>
            <a:r>
              <a:rPr lang="zh-CN" altLang="en-US" sz="2000" dirty="0">
                <a:latin typeface="+mn-lt"/>
              </a:rPr>
              <a:t>：十进制（而非二进制）计算机，用十个真空管（一个</a:t>
            </a:r>
            <a:r>
              <a:rPr lang="en-US" altLang="zh-CN" sz="2000" dirty="0">
                <a:latin typeface="+mn-lt"/>
              </a:rPr>
              <a:t>ON</a:t>
            </a:r>
            <a:r>
              <a:rPr lang="zh-CN" altLang="en-US" sz="2000" dirty="0">
                <a:latin typeface="+mn-lt"/>
              </a:rPr>
              <a:t>，其余</a:t>
            </a:r>
            <a:r>
              <a:rPr lang="en-US" altLang="zh-CN" sz="2000" dirty="0">
                <a:latin typeface="+mn-lt"/>
              </a:rPr>
              <a:t>OFF</a:t>
            </a:r>
            <a:r>
              <a:rPr lang="zh-CN" altLang="en-US" sz="2000" dirty="0">
                <a:latin typeface="+mn-lt"/>
              </a:rPr>
              <a:t>）表示一位十进制数，算术运算按十进制的方式完成。</a:t>
            </a:r>
          </a:p>
          <a:p>
            <a:pPr>
              <a:spcBef>
                <a:spcPct val="50000"/>
              </a:spcBef>
              <a:buNone/>
            </a:pPr>
            <a:r>
              <a:rPr lang="zh-CN" altLang="en-US" sz="2000" dirty="0">
                <a:latin typeface="+mn-lt"/>
              </a:rPr>
              <a:t>  占地</a:t>
            </a:r>
            <a:r>
              <a:rPr lang="en-US" altLang="zh-CN" sz="2000" dirty="0">
                <a:latin typeface="+mn-lt"/>
              </a:rPr>
              <a:t>170</a:t>
            </a:r>
            <a:r>
              <a:rPr lang="zh-CN" altLang="en-US" sz="2000" dirty="0">
                <a:latin typeface="+mn-lt"/>
              </a:rPr>
              <a:t>平方米，重</a:t>
            </a:r>
            <a:r>
              <a:rPr lang="en-US" altLang="zh-CN" sz="2000" dirty="0">
                <a:latin typeface="+mn-lt"/>
              </a:rPr>
              <a:t>30</a:t>
            </a:r>
            <a:r>
              <a:rPr lang="zh-CN" altLang="en-US" sz="2000" dirty="0">
                <a:latin typeface="+mn-lt"/>
              </a:rPr>
              <a:t>吨，耗电</a:t>
            </a:r>
            <a:r>
              <a:rPr lang="en-US" altLang="zh-CN" sz="2000" dirty="0">
                <a:latin typeface="+mn-lt"/>
              </a:rPr>
              <a:t>140</a:t>
            </a:r>
            <a:r>
              <a:rPr lang="zh-CN" altLang="en-US" sz="2000" dirty="0">
                <a:latin typeface="+mn-lt"/>
              </a:rPr>
              <a:t>千瓦，共用</a:t>
            </a:r>
            <a:r>
              <a:rPr lang="en-US" altLang="zh-CN" sz="2000" dirty="0">
                <a:latin typeface="+mn-lt"/>
              </a:rPr>
              <a:t>18000</a:t>
            </a:r>
            <a:r>
              <a:rPr lang="zh-CN" altLang="en-US" sz="2000" dirty="0">
                <a:latin typeface="+mn-lt"/>
              </a:rPr>
              <a:t>个真空管，每秒可进行</a:t>
            </a:r>
            <a:r>
              <a:rPr lang="en-US" altLang="zh-CN" sz="2000" dirty="0">
                <a:latin typeface="+mn-lt"/>
              </a:rPr>
              <a:t>5000</a:t>
            </a:r>
            <a:r>
              <a:rPr lang="zh-CN" altLang="en-US" sz="2000" dirty="0">
                <a:latin typeface="+mn-lt"/>
              </a:rPr>
              <a:t>次加减法运算。 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11424" y="5589240"/>
            <a:ext cx="2664296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chemeClr val="accent1"/>
                </a:solidFill>
              </a:rPr>
              <a:t>EDVAC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43345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989" y="973139"/>
            <a:ext cx="7621587" cy="489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58323" y="105738"/>
            <a:ext cx="5629275" cy="533288"/>
          </a:xfrm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Hello, World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中的数据流</a:t>
            </a:r>
          </a:p>
        </p:txBody>
      </p:sp>
      <p:sp>
        <p:nvSpPr>
          <p:cNvPr id="364552" name="Line 8"/>
          <p:cNvSpPr>
            <a:spLocks noChangeShapeType="1"/>
          </p:cNvSpPr>
          <p:nvPr/>
        </p:nvSpPr>
        <p:spPr bwMode="auto">
          <a:xfrm flipV="1">
            <a:off x="3041650" y="3968750"/>
            <a:ext cx="0" cy="609600"/>
          </a:xfrm>
          <a:prstGeom prst="line">
            <a:avLst/>
          </a:prstGeom>
          <a:noFill/>
          <a:ln w="38100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64553" name="Line 9"/>
          <p:cNvSpPr>
            <a:spLocks noChangeShapeType="1"/>
          </p:cNvSpPr>
          <p:nvPr/>
        </p:nvSpPr>
        <p:spPr bwMode="auto">
          <a:xfrm>
            <a:off x="3041651" y="4014788"/>
            <a:ext cx="2974975" cy="0"/>
          </a:xfrm>
          <a:prstGeom prst="line">
            <a:avLst/>
          </a:prstGeom>
          <a:noFill/>
          <a:ln w="38100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64554" name="Line 10"/>
          <p:cNvSpPr>
            <a:spLocks noChangeShapeType="1"/>
          </p:cNvSpPr>
          <p:nvPr/>
        </p:nvSpPr>
        <p:spPr bwMode="auto">
          <a:xfrm flipV="1">
            <a:off x="5967413" y="3338514"/>
            <a:ext cx="0" cy="625475"/>
          </a:xfrm>
          <a:prstGeom prst="line">
            <a:avLst/>
          </a:prstGeom>
          <a:noFill/>
          <a:ln w="38100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64555" name="Line 11"/>
          <p:cNvSpPr>
            <a:spLocks noChangeShapeType="1"/>
          </p:cNvSpPr>
          <p:nvPr/>
        </p:nvSpPr>
        <p:spPr bwMode="auto">
          <a:xfrm flipH="1" flipV="1">
            <a:off x="3402014" y="3159126"/>
            <a:ext cx="2147887" cy="28575"/>
          </a:xfrm>
          <a:prstGeom prst="line">
            <a:avLst/>
          </a:prstGeom>
          <a:noFill/>
          <a:ln w="38100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64556" name="Line 12"/>
          <p:cNvSpPr>
            <a:spLocks noChangeShapeType="1"/>
          </p:cNvSpPr>
          <p:nvPr/>
        </p:nvSpPr>
        <p:spPr bwMode="auto">
          <a:xfrm flipV="1">
            <a:off x="3402013" y="2438401"/>
            <a:ext cx="0" cy="739775"/>
          </a:xfrm>
          <a:prstGeom prst="line">
            <a:avLst/>
          </a:prstGeom>
          <a:noFill/>
          <a:ln w="38100">
            <a:solidFill>
              <a:srgbClr val="CC33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2906714" y="4554538"/>
            <a:ext cx="1190625" cy="1268412"/>
            <a:chOff x="1051" y="2980"/>
            <a:chExt cx="750" cy="799"/>
          </a:xfrm>
        </p:grpSpPr>
        <p:sp>
          <p:nvSpPr>
            <p:cNvPr id="77855" name="Line 7"/>
            <p:cNvSpPr>
              <a:spLocks noChangeShapeType="1"/>
            </p:cNvSpPr>
            <p:nvPr/>
          </p:nvSpPr>
          <p:spPr bwMode="auto">
            <a:xfrm flipH="1" flipV="1">
              <a:off x="1134" y="2980"/>
              <a:ext cx="256" cy="330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7856" name="Text Box 13"/>
            <p:cNvSpPr txBox="1">
              <a:spLocks noChangeArrowheads="1"/>
            </p:cNvSpPr>
            <p:nvPr/>
          </p:nvSpPr>
          <p:spPr bwMode="auto">
            <a:xfrm>
              <a:off x="1051" y="3548"/>
              <a:ext cx="75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1800">
                  <a:solidFill>
                    <a:srgbClr val="CC3300"/>
                  </a:solidFill>
                  <a:cs typeface="Arial" panose="020B0604020202020204" pitchFamily="34" charset="0"/>
                </a:rPr>
                <a:t>./hello</a:t>
              </a:r>
            </a:p>
          </p:txBody>
        </p:sp>
      </p:grpSp>
      <p:sp>
        <p:nvSpPr>
          <p:cNvPr id="364559" name="Line 15"/>
          <p:cNvSpPr>
            <a:spLocks noChangeShapeType="1"/>
          </p:cNvSpPr>
          <p:nvPr/>
        </p:nvSpPr>
        <p:spPr bwMode="auto">
          <a:xfrm flipV="1">
            <a:off x="3627438" y="2259013"/>
            <a:ext cx="0" cy="596900"/>
          </a:xfrm>
          <a:prstGeom prst="line">
            <a:avLst/>
          </a:prstGeom>
          <a:noFill/>
          <a:ln w="38100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64560" name="Line 16"/>
          <p:cNvSpPr>
            <a:spLocks noChangeShapeType="1"/>
          </p:cNvSpPr>
          <p:nvPr/>
        </p:nvSpPr>
        <p:spPr bwMode="auto">
          <a:xfrm flipH="1" flipV="1">
            <a:off x="3581401" y="2843214"/>
            <a:ext cx="4340225" cy="14287"/>
          </a:xfrm>
          <a:prstGeom prst="line">
            <a:avLst/>
          </a:prstGeom>
          <a:noFill/>
          <a:ln w="38100">
            <a:solidFill>
              <a:srgbClr val="CC3300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64561" name="Line 17"/>
          <p:cNvSpPr>
            <a:spLocks noChangeShapeType="1"/>
          </p:cNvSpPr>
          <p:nvPr/>
        </p:nvSpPr>
        <p:spPr bwMode="auto">
          <a:xfrm flipV="1">
            <a:off x="7137400" y="3910014"/>
            <a:ext cx="0" cy="625475"/>
          </a:xfrm>
          <a:prstGeom prst="line">
            <a:avLst/>
          </a:prstGeom>
          <a:noFill/>
          <a:ln w="38100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64562" name="Line 18"/>
          <p:cNvSpPr>
            <a:spLocks noChangeShapeType="1"/>
          </p:cNvSpPr>
          <p:nvPr/>
        </p:nvSpPr>
        <p:spPr bwMode="auto">
          <a:xfrm>
            <a:off x="6146801" y="3932238"/>
            <a:ext cx="1031875" cy="0"/>
          </a:xfrm>
          <a:prstGeom prst="line">
            <a:avLst/>
          </a:prstGeom>
          <a:noFill/>
          <a:ln w="38100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64563" name="Line 19"/>
          <p:cNvSpPr>
            <a:spLocks noChangeShapeType="1"/>
          </p:cNvSpPr>
          <p:nvPr/>
        </p:nvSpPr>
        <p:spPr bwMode="auto">
          <a:xfrm flipV="1">
            <a:off x="6146800" y="3319464"/>
            <a:ext cx="0" cy="625475"/>
          </a:xfrm>
          <a:prstGeom prst="line">
            <a:avLst/>
          </a:prstGeom>
          <a:noFill/>
          <a:ln w="38100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64564" name="Line 20"/>
          <p:cNvSpPr>
            <a:spLocks noChangeShapeType="1"/>
          </p:cNvSpPr>
          <p:nvPr/>
        </p:nvSpPr>
        <p:spPr bwMode="auto">
          <a:xfrm flipH="1" flipV="1">
            <a:off x="6416676" y="3203576"/>
            <a:ext cx="1566863" cy="28575"/>
          </a:xfrm>
          <a:prstGeom prst="line">
            <a:avLst/>
          </a:prstGeom>
          <a:noFill/>
          <a:ln w="38100">
            <a:solidFill>
              <a:srgbClr val="0066CC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64565" name="Text Box 21">
            <a:extLst>
              <a:ext uri="{FF2B5EF4-FFF2-40B4-BE49-F238E27FC236}">
                <a16:creationId xmlns:a16="http://schemas.microsoft.com/office/drawing/2014/main" id="{21633363-E20A-4A3C-9321-99D3CF7158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7614" y="5387976"/>
            <a:ext cx="1944687" cy="56323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b="1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panose="020B0604020202020204" pitchFamily="34" charset="0"/>
              </a:rPr>
              <a:t>hello</a:t>
            </a:r>
            <a:r>
              <a:rPr lang="zh-CN" altLang="en-US" b="1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panose="020B0604020202020204" pitchFamily="34" charset="0"/>
              </a:rPr>
              <a:t>可执行文件</a:t>
            </a:r>
            <a:endParaRPr lang="zh-CN" altLang="en-US" b="1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p:sp>
        <p:nvSpPr>
          <p:cNvPr id="364567" name="Text Box 23"/>
          <p:cNvSpPr txBox="1">
            <a:spLocks noChangeArrowheads="1"/>
          </p:cNvSpPr>
          <p:nvPr/>
        </p:nvSpPr>
        <p:spPr bwMode="auto">
          <a:xfrm>
            <a:off x="5364163" y="922339"/>
            <a:ext cx="3789362" cy="99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15000"/>
              </a:spcBef>
              <a:buFontTx/>
              <a:buNone/>
            </a:pPr>
            <a:r>
              <a:rPr lang="en-US" altLang="zh-CN" sz="1800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</a:t>
            </a:r>
            <a:r>
              <a:rPr lang="zh-CN" altLang="en-US" sz="1800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800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shell</a:t>
            </a:r>
            <a:r>
              <a:rPr lang="zh-CN" altLang="en-US" sz="1800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命令行处理</a:t>
            </a:r>
          </a:p>
          <a:p>
            <a:pPr>
              <a:lnSpc>
                <a:spcPct val="100000"/>
              </a:lnSpc>
              <a:spcBef>
                <a:spcPct val="15000"/>
              </a:spcBef>
              <a:buFontTx/>
              <a:buNone/>
            </a:pPr>
            <a:r>
              <a:rPr lang="en-US" altLang="zh-CN" sz="18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Blue</a:t>
            </a:r>
            <a:r>
              <a:rPr lang="zh-CN" altLang="en-US" sz="18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：可执行文件加载</a:t>
            </a:r>
          </a:p>
          <a:p>
            <a:pPr>
              <a:lnSpc>
                <a:spcPct val="100000"/>
              </a:lnSpc>
              <a:spcBef>
                <a:spcPct val="15000"/>
              </a:spcBef>
              <a:buFontTx/>
              <a:buNone/>
            </a:pPr>
            <a:r>
              <a:rPr lang="en-US" altLang="zh-CN" sz="18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Cyan</a:t>
            </a:r>
            <a:r>
              <a:rPr lang="zh-CN" altLang="en-US" sz="18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8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</a:t>
            </a:r>
            <a:r>
              <a:rPr lang="zh-CN" altLang="en-US" sz="18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程序执行过程</a:t>
            </a:r>
          </a:p>
        </p:txBody>
      </p:sp>
      <p:sp>
        <p:nvSpPr>
          <p:cNvPr id="364569" name="Text Box 25"/>
          <p:cNvSpPr txBox="1">
            <a:spLocks noChangeArrowheads="1"/>
          </p:cNvSpPr>
          <p:nvPr/>
        </p:nvSpPr>
        <p:spPr bwMode="auto">
          <a:xfrm>
            <a:off x="8742364" y="2657475"/>
            <a:ext cx="14509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altLang="zh-CN" sz="160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“./hello”</a:t>
            </a:r>
          </a:p>
        </p:txBody>
      </p:sp>
      <p:sp>
        <p:nvSpPr>
          <p:cNvPr id="364570" name="Text Box 26"/>
          <p:cNvSpPr txBox="1">
            <a:spLocks noChangeArrowheads="1"/>
          </p:cNvSpPr>
          <p:nvPr/>
        </p:nvSpPr>
        <p:spPr bwMode="auto">
          <a:xfrm>
            <a:off x="8839201" y="3019425"/>
            <a:ext cx="1609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/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altLang="zh-CN" sz="1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“hello,world\n”</a:t>
            </a:r>
          </a:p>
        </p:txBody>
      </p:sp>
      <p:sp>
        <p:nvSpPr>
          <p:cNvPr id="364571" name="Text Box 27"/>
          <p:cNvSpPr txBox="1">
            <a:spLocks noChangeArrowheads="1"/>
          </p:cNvSpPr>
          <p:nvPr/>
        </p:nvSpPr>
        <p:spPr bwMode="auto">
          <a:xfrm>
            <a:off x="3968750" y="5430838"/>
            <a:ext cx="20907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altLang="zh-CN" sz="1800">
                <a:solidFill>
                  <a:srgbClr val="008000"/>
                </a:solidFill>
                <a:cs typeface="Arial" panose="020B0604020202020204" pitchFamily="34" charset="0"/>
              </a:rPr>
              <a:t>hello,world</a:t>
            </a:r>
          </a:p>
        </p:txBody>
      </p:sp>
      <p:sp>
        <p:nvSpPr>
          <p:cNvPr id="364573" name="Line 29"/>
          <p:cNvSpPr>
            <a:spLocks noChangeShapeType="1"/>
          </p:cNvSpPr>
          <p:nvPr/>
        </p:nvSpPr>
        <p:spPr bwMode="auto">
          <a:xfrm flipH="1" flipV="1">
            <a:off x="3544889" y="3062289"/>
            <a:ext cx="4427537" cy="14287"/>
          </a:xfrm>
          <a:prstGeom prst="line">
            <a:avLst/>
          </a:prstGeom>
          <a:noFill/>
          <a:ln w="3810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64574" name="Line 30"/>
          <p:cNvSpPr>
            <a:spLocks noChangeShapeType="1"/>
          </p:cNvSpPr>
          <p:nvPr/>
        </p:nvSpPr>
        <p:spPr bwMode="auto">
          <a:xfrm flipV="1">
            <a:off x="3516313" y="2300289"/>
            <a:ext cx="0" cy="739775"/>
          </a:xfrm>
          <a:prstGeom prst="line">
            <a:avLst/>
          </a:prstGeom>
          <a:noFill/>
          <a:ln w="38100">
            <a:solidFill>
              <a:srgbClr val="008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64575" name="Line 31"/>
          <p:cNvSpPr>
            <a:spLocks noChangeShapeType="1"/>
          </p:cNvSpPr>
          <p:nvPr/>
        </p:nvSpPr>
        <p:spPr bwMode="auto">
          <a:xfrm flipH="1" flipV="1">
            <a:off x="3168650" y="2295526"/>
            <a:ext cx="0" cy="1014413"/>
          </a:xfrm>
          <a:prstGeom prst="line">
            <a:avLst/>
          </a:prstGeom>
          <a:noFill/>
          <a:ln w="3810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64576" name="Line 32"/>
          <p:cNvSpPr>
            <a:spLocks noChangeShapeType="1"/>
          </p:cNvSpPr>
          <p:nvPr/>
        </p:nvSpPr>
        <p:spPr bwMode="auto">
          <a:xfrm flipH="1" flipV="1">
            <a:off x="3402013" y="3324226"/>
            <a:ext cx="2351088" cy="28575"/>
          </a:xfrm>
          <a:prstGeom prst="line">
            <a:avLst/>
          </a:prstGeom>
          <a:noFill/>
          <a:ln w="3810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64578" name="Line 34"/>
          <p:cNvSpPr>
            <a:spLocks noChangeShapeType="1"/>
          </p:cNvSpPr>
          <p:nvPr/>
        </p:nvSpPr>
        <p:spPr bwMode="auto">
          <a:xfrm flipV="1">
            <a:off x="5591175" y="3338514"/>
            <a:ext cx="0" cy="465137"/>
          </a:xfrm>
          <a:prstGeom prst="line">
            <a:avLst/>
          </a:prstGeom>
          <a:noFill/>
          <a:ln w="3810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64579" name="Line 35"/>
          <p:cNvSpPr>
            <a:spLocks noChangeShapeType="1"/>
          </p:cNvSpPr>
          <p:nvPr/>
        </p:nvSpPr>
        <p:spPr bwMode="auto">
          <a:xfrm>
            <a:off x="4791076" y="3805238"/>
            <a:ext cx="798513" cy="0"/>
          </a:xfrm>
          <a:prstGeom prst="line">
            <a:avLst/>
          </a:prstGeom>
          <a:noFill/>
          <a:ln w="3810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64581" name="Line 37"/>
          <p:cNvSpPr>
            <a:spLocks noChangeShapeType="1"/>
          </p:cNvSpPr>
          <p:nvPr/>
        </p:nvSpPr>
        <p:spPr bwMode="auto">
          <a:xfrm flipV="1">
            <a:off x="4776788" y="3786188"/>
            <a:ext cx="0" cy="741362"/>
          </a:xfrm>
          <a:prstGeom prst="line">
            <a:avLst/>
          </a:prstGeom>
          <a:noFill/>
          <a:ln w="38100">
            <a:solidFill>
              <a:srgbClr val="008000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64582" name="Text Box 38"/>
          <p:cNvSpPr txBox="1">
            <a:spLocks noChangeArrowheads="1"/>
          </p:cNvSpPr>
          <p:nvPr/>
        </p:nvSpPr>
        <p:spPr bwMode="auto">
          <a:xfrm>
            <a:off x="1993901" y="6257926"/>
            <a:ext cx="71993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1800">
                <a:solidFill>
                  <a:srgbClr val="ED16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所有过程都是在</a:t>
            </a:r>
            <a:r>
              <a:rPr lang="en-US" altLang="zh-CN" sz="1800">
                <a:solidFill>
                  <a:srgbClr val="ED16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800">
                <a:solidFill>
                  <a:srgbClr val="ED16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执行指令所产生的控制信号的作用下进行的。</a:t>
            </a:r>
          </a:p>
        </p:txBody>
      </p:sp>
      <p:sp>
        <p:nvSpPr>
          <p:cNvPr id="364583" name="Text Box 39"/>
          <p:cNvSpPr txBox="1">
            <a:spLocks noChangeArrowheads="1"/>
          </p:cNvSpPr>
          <p:nvPr/>
        </p:nvSpPr>
        <p:spPr bwMode="auto">
          <a:xfrm>
            <a:off x="2012951" y="5919788"/>
            <a:ext cx="77073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180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数据经常在各存储部件间传送。故现代计算机大多采用</a:t>
            </a:r>
            <a:r>
              <a:rPr lang="zh-CN" altLang="en-US" sz="18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80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缓存</a:t>
            </a:r>
            <a:r>
              <a:rPr lang="zh-CN" altLang="en-US" sz="18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80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技术！</a:t>
            </a:r>
          </a:p>
        </p:txBody>
      </p:sp>
      <p:sp>
        <p:nvSpPr>
          <p:cNvPr id="77854" name="Rectangle 41"/>
          <p:cNvSpPr>
            <a:spLocks noChangeArrowheads="1"/>
          </p:cNvSpPr>
          <p:nvPr/>
        </p:nvSpPr>
        <p:spPr bwMode="auto">
          <a:xfrm>
            <a:off x="8597900" y="903289"/>
            <a:ext cx="1727200" cy="1006475"/>
          </a:xfrm>
          <a:prstGeom prst="rect">
            <a:avLst/>
          </a:prstGeom>
          <a:solidFill>
            <a:schemeClr val="bg1">
              <a:alpha val="2901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ED1611"/>
                </a:solidFill>
                <a:cs typeface="Arial" panose="020B0604020202020204" pitchFamily="34" charset="0"/>
              </a:rPr>
              <a:t>$ ./hello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008000"/>
                </a:solidFill>
                <a:cs typeface="Arial" panose="020B0604020202020204" pitchFamily="34" charset="0"/>
              </a:rPr>
              <a:t>hello, world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cs typeface="Arial" panose="020B0604020202020204" pitchFamily="34" charset="0"/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14321773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45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364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500"/>
                                        <p:tgtEl>
                                          <p:spTgt spid="364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364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2" dur="500"/>
                                        <p:tgtEl>
                                          <p:spTgt spid="364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364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2" dur="500"/>
                                        <p:tgtEl>
                                          <p:spTgt spid="364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7" dur="500"/>
                                        <p:tgtEl>
                                          <p:spTgt spid="364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64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645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64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7" dur="500"/>
                                        <p:tgtEl>
                                          <p:spTgt spid="364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2" dur="500"/>
                                        <p:tgtEl>
                                          <p:spTgt spid="364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7" dur="500"/>
                                        <p:tgtEl>
                                          <p:spTgt spid="364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82" dur="500"/>
                                        <p:tgtEl>
                                          <p:spTgt spid="364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64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3645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97" dur="500"/>
                                        <p:tgtEl>
                                          <p:spTgt spid="364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2" dur="500"/>
                                        <p:tgtEl>
                                          <p:spTgt spid="364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7" dur="500"/>
                                        <p:tgtEl>
                                          <p:spTgt spid="364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2" dur="500"/>
                                        <p:tgtEl>
                                          <p:spTgt spid="364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7" dur="500"/>
                                        <p:tgtEl>
                                          <p:spTgt spid="36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2" dur="500"/>
                                        <p:tgtEl>
                                          <p:spTgt spid="364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27" dur="500"/>
                                        <p:tgtEl>
                                          <p:spTgt spid="36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364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500"/>
                                        <p:tgtEl>
                                          <p:spTgt spid="364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2" dur="500"/>
                                        <p:tgtEl>
                                          <p:spTgt spid="3645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4552" grpId="0" animBg="1"/>
      <p:bldP spid="364553" grpId="0" animBg="1"/>
      <p:bldP spid="364554" grpId="0" animBg="1"/>
      <p:bldP spid="364555" grpId="0" animBg="1"/>
      <p:bldP spid="364556" grpId="0" animBg="1"/>
      <p:bldP spid="364559" grpId="0" animBg="1"/>
      <p:bldP spid="364560" grpId="0" animBg="1"/>
      <p:bldP spid="364561" grpId="0" animBg="1"/>
      <p:bldP spid="364562" grpId="0" animBg="1"/>
      <p:bldP spid="364563" grpId="0" animBg="1"/>
      <p:bldP spid="364564" grpId="0" animBg="1"/>
      <p:bldP spid="364565" grpId="0" animBg="1"/>
      <p:bldP spid="364569" grpId="0"/>
      <p:bldP spid="364570" grpId="0"/>
      <p:bldP spid="364571" grpId="0"/>
      <p:bldP spid="364573" grpId="0" animBg="1"/>
      <p:bldP spid="364574" grpId="0" animBg="1"/>
      <p:bldP spid="364575" grpId="0" animBg="1"/>
      <p:bldP spid="364576" grpId="0" animBg="1"/>
      <p:bldP spid="364578" grpId="0" animBg="1"/>
      <p:bldP spid="364579" grpId="0" animBg="1"/>
      <p:bldP spid="36458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863" y="730250"/>
            <a:ext cx="8596312" cy="485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8870" y="168275"/>
            <a:ext cx="82296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 dirty="0">
                <a:solidFill>
                  <a:srgbClr val="CC3300"/>
                </a:solidFill>
                <a:ea typeface="黑体" panose="02010609060101010101" pitchFamily="49" charset="-122"/>
              </a:rPr>
              <a:t>冯</a:t>
            </a:r>
            <a:r>
              <a:rPr lang="en-US" altLang="zh-CN" sz="3200" dirty="0">
                <a:solidFill>
                  <a:srgbClr val="CC3300"/>
                </a:solidFill>
                <a:ea typeface="黑体" panose="02010609060101010101" pitchFamily="49" charset="-122"/>
              </a:rPr>
              <a:t>.</a:t>
            </a:r>
            <a:r>
              <a:rPr lang="zh-CN" altLang="en-US" sz="3200" dirty="0">
                <a:solidFill>
                  <a:srgbClr val="CC3300"/>
                </a:solidFill>
                <a:ea typeface="黑体" panose="02010609060101010101" pitchFamily="49" charset="-122"/>
              </a:rPr>
              <a:t>诺依曼结构计算机模型</a:t>
            </a:r>
          </a:p>
        </p:txBody>
      </p:sp>
      <p:sp>
        <p:nvSpPr>
          <p:cNvPr id="546821" name="Text Box 5"/>
          <p:cNvSpPr txBox="1">
            <a:spLocks noChangeArrowheads="1"/>
          </p:cNvSpPr>
          <p:nvPr/>
        </p:nvSpPr>
        <p:spPr bwMode="auto">
          <a:xfrm>
            <a:off x="1730375" y="5561013"/>
            <a:ext cx="8415338" cy="1198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15000"/>
              </a:spcBef>
              <a:buFontTx/>
              <a:buNone/>
            </a:pPr>
            <a:r>
              <a:rPr lang="zh-CN" altLang="en-US" sz="2200">
                <a:solidFill>
                  <a:srgbClr val="0066FF"/>
                </a:solidFill>
                <a:ea typeface="微软雅黑" panose="020B0503020204020204" pitchFamily="34" charset="-122"/>
              </a:rPr>
              <a:t>早期，部件之间用</a:t>
            </a:r>
            <a:r>
              <a:rPr lang="zh-CN" altLang="en-US" sz="2200">
                <a:solidFill>
                  <a:srgbClr val="FF0000"/>
                </a:solidFill>
                <a:ea typeface="微软雅黑" panose="020B0503020204020204" pitchFamily="34" charset="-122"/>
              </a:rPr>
              <a:t>分散方式</a:t>
            </a:r>
            <a:r>
              <a:rPr lang="zh-CN" altLang="en-US" sz="2200">
                <a:solidFill>
                  <a:srgbClr val="0066FF"/>
                </a:solidFill>
                <a:ea typeface="微软雅黑" panose="020B0503020204020204" pitchFamily="34" charset="-122"/>
              </a:rPr>
              <a:t>相连</a:t>
            </a:r>
          </a:p>
          <a:p>
            <a:pPr eaLnBrk="1" hangingPunct="1">
              <a:lnSpc>
                <a:spcPct val="100000"/>
              </a:lnSpc>
              <a:spcBef>
                <a:spcPct val="15000"/>
              </a:spcBef>
              <a:buFontTx/>
              <a:buNone/>
            </a:pPr>
            <a:r>
              <a:rPr lang="zh-CN" altLang="en-US" sz="2200">
                <a:solidFill>
                  <a:srgbClr val="0066FF"/>
                </a:solidFill>
                <a:ea typeface="微软雅黑" panose="020B0503020204020204" pitchFamily="34" charset="-122"/>
              </a:rPr>
              <a:t>现在，部件之间大多用</a:t>
            </a:r>
            <a:r>
              <a:rPr lang="zh-CN" altLang="en-US" sz="2200">
                <a:solidFill>
                  <a:srgbClr val="FF0000"/>
                </a:solidFill>
                <a:ea typeface="微软雅黑" panose="020B0503020204020204" pitchFamily="34" charset="-122"/>
              </a:rPr>
              <a:t>总线方式</a:t>
            </a:r>
            <a:r>
              <a:rPr lang="zh-CN" altLang="en-US" sz="2200">
                <a:solidFill>
                  <a:srgbClr val="0066FF"/>
                </a:solidFill>
                <a:ea typeface="微软雅黑" panose="020B0503020204020204" pitchFamily="34" charset="-122"/>
              </a:rPr>
              <a:t>相连</a:t>
            </a:r>
          </a:p>
          <a:p>
            <a:pPr eaLnBrk="1" hangingPunct="1">
              <a:lnSpc>
                <a:spcPct val="100000"/>
              </a:lnSpc>
              <a:spcBef>
                <a:spcPct val="15000"/>
              </a:spcBef>
              <a:buFontTx/>
              <a:buNone/>
            </a:pPr>
            <a:r>
              <a:rPr lang="zh-CN" altLang="en-US" sz="2200">
                <a:solidFill>
                  <a:srgbClr val="0066FF"/>
                </a:solidFill>
                <a:ea typeface="微软雅黑" panose="020B0503020204020204" pitchFamily="34" charset="-122"/>
              </a:rPr>
              <a:t>趋势，点对点</a:t>
            </a:r>
            <a:r>
              <a:rPr lang="zh-CN" altLang="en-US" sz="2200">
                <a:solidFill>
                  <a:srgbClr val="FF0000"/>
                </a:solidFill>
                <a:ea typeface="微软雅黑" panose="020B0503020204020204" pitchFamily="34" charset="-122"/>
              </a:rPr>
              <a:t>（分散方式）</a:t>
            </a:r>
            <a:r>
              <a:rPr lang="zh-CN" altLang="en-US" sz="2200">
                <a:solidFill>
                  <a:srgbClr val="0066FF"/>
                </a:solidFill>
                <a:ea typeface="微软雅黑" panose="020B0503020204020204" pitchFamily="34" charset="-122"/>
              </a:rPr>
              <a:t>高速连接</a:t>
            </a:r>
          </a:p>
        </p:txBody>
      </p:sp>
      <p:pic>
        <p:nvPicPr>
          <p:cNvPr id="5" name="Picture 2" descr="冯·诺依曼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76520" y="5208930"/>
            <a:ext cx="1283650" cy="15296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20138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6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682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63352" y="179047"/>
            <a:ext cx="6746875" cy="533288"/>
          </a:xfrm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3600" dirty="0"/>
              <a:t>冯</a:t>
            </a:r>
            <a:r>
              <a:rPr lang="zh-CN" altLang="en-US" sz="3600" dirty="0">
                <a:latin typeface="黑体" panose="02010609060101010101" pitchFamily="49" charset="-122"/>
              </a:rPr>
              <a:t>·</a:t>
            </a:r>
            <a:r>
              <a:rPr lang="zh-CN" altLang="en-US" sz="3600" dirty="0"/>
              <a:t>诺依曼结构的主要特点</a:t>
            </a:r>
          </a:p>
        </p:txBody>
      </p:sp>
      <p:sp>
        <p:nvSpPr>
          <p:cNvPr id="312323" name="Text Box 3"/>
          <p:cNvSpPr txBox="1">
            <a:spLocks noChangeArrowheads="1"/>
          </p:cNvSpPr>
          <p:nvPr/>
        </p:nvSpPr>
        <p:spPr bwMode="auto">
          <a:xfrm>
            <a:off x="467642" y="1430481"/>
            <a:ext cx="10308877" cy="466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buFontTx/>
              <a:buAutoNum type="arabicPeriod"/>
            </a:pPr>
            <a:r>
              <a:rPr kumimoji="1"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计算机应由运算器、控制器、存储器、输入设备和输出设备五个基本部件组成。</a:t>
            </a:r>
          </a:p>
          <a:p>
            <a:pPr eaLnBrk="1" hangingPunct="1">
              <a:lnSpc>
                <a:spcPct val="110000"/>
              </a:lnSpc>
              <a:buFontTx/>
              <a:buAutoNum type="arabicPeriod"/>
            </a:pPr>
            <a:r>
              <a:rPr kumimoji="1"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各基本部件的功能是：</a:t>
            </a:r>
          </a:p>
          <a:p>
            <a:pPr lvl="1" eaLnBrk="1" hangingPunct="1">
              <a:lnSpc>
                <a:spcPct val="110000"/>
              </a:lnSpc>
              <a:buClr>
                <a:schemeClr val="tx1"/>
              </a:buClr>
              <a:buSzPct val="80000"/>
              <a:buFontTx/>
              <a:buChar char="•"/>
            </a:pPr>
            <a:r>
              <a:rPr kumimoji="1" lang="zh-CN" altLang="en-US" sz="22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存储器</a:t>
            </a:r>
            <a:r>
              <a:rPr kumimoji="1"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不仅能存放数据，而且也能存放指令，形式上两者没有区别，但计算机应能区分数据还是指令；</a:t>
            </a:r>
          </a:p>
          <a:p>
            <a:pPr lvl="1" eaLnBrk="1" hangingPunct="1">
              <a:lnSpc>
                <a:spcPct val="110000"/>
              </a:lnSpc>
              <a:buClr>
                <a:schemeClr val="tx1"/>
              </a:buClr>
              <a:buSzPct val="80000"/>
              <a:buFontTx/>
              <a:buChar char="•"/>
            </a:pPr>
            <a:r>
              <a:rPr kumimoji="1" lang="zh-CN" altLang="en-US" sz="22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控制器</a:t>
            </a:r>
            <a:r>
              <a:rPr kumimoji="1"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应能自动取出指令来执行；</a:t>
            </a:r>
          </a:p>
          <a:p>
            <a:pPr lvl="1" eaLnBrk="1" hangingPunct="1">
              <a:lnSpc>
                <a:spcPct val="110000"/>
              </a:lnSpc>
              <a:buClr>
                <a:schemeClr val="tx1"/>
              </a:buClr>
              <a:buSzPct val="80000"/>
              <a:buFontTx/>
              <a:buChar char="•"/>
            </a:pPr>
            <a:r>
              <a:rPr kumimoji="1" lang="zh-CN" altLang="en-US" sz="22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运算器</a:t>
            </a:r>
            <a:r>
              <a:rPr kumimoji="1"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应能进行加/减/乘/除四种基本算术运算，并且也能进行一些逻辑运算和附加运算；</a:t>
            </a:r>
          </a:p>
          <a:p>
            <a:pPr lvl="1" eaLnBrk="1" hangingPunct="1">
              <a:lnSpc>
                <a:spcPct val="110000"/>
              </a:lnSpc>
              <a:buClr>
                <a:schemeClr val="tx1"/>
              </a:buClr>
              <a:buSzPct val="80000"/>
              <a:buFontTx/>
              <a:buChar char="•"/>
            </a:pPr>
            <a:r>
              <a:rPr kumimoji="1"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操作人员可以通过</a:t>
            </a:r>
            <a:r>
              <a:rPr kumimoji="1" lang="zh-CN" altLang="en-US" sz="22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输入设备</a:t>
            </a:r>
            <a:r>
              <a:rPr kumimoji="1"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zh-CN" altLang="en-US" sz="22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输出设备</a:t>
            </a:r>
            <a:r>
              <a:rPr kumimoji="1"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和主机进行通信。</a:t>
            </a:r>
          </a:p>
          <a:p>
            <a:pPr eaLnBrk="1" hangingPunct="1">
              <a:lnSpc>
                <a:spcPct val="110000"/>
              </a:lnSpc>
              <a:buFontTx/>
              <a:buAutoNum type="arabicPeriod"/>
            </a:pPr>
            <a:r>
              <a:rPr kumimoji="1"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内部以</a:t>
            </a:r>
            <a:r>
              <a:rPr kumimoji="1" lang="zh-CN" altLang="en-US" sz="22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二进制表示</a:t>
            </a:r>
            <a:r>
              <a:rPr kumimoji="1"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指令和数据。每条指令由操作码和地址码两部分组成。操作码指出操作类型，地址码指出操作数的地址。由一串指令组成程序。</a:t>
            </a:r>
          </a:p>
          <a:p>
            <a:pPr eaLnBrk="1" hangingPunct="1">
              <a:lnSpc>
                <a:spcPct val="110000"/>
              </a:lnSpc>
              <a:buFontTx/>
              <a:buAutoNum type="arabicPeriod"/>
            </a:pPr>
            <a:r>
              <a:rPr kumimoji="1"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kumimoji="1" lang="zh-CN" altLang="en-US" sz="22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“存储程序”</a:t>
            </a:r>
            <a:r>
              <a:rPr kumimoji="1"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工作方式。</a:t>
            </a:r>
          </a:p>
        </p:txBody>
      </p:sp>
      <p:sp>
        <p:nvSpPr>
          <p:cNvPr id="547844" name="Text Box 4"/>
          <p:cNvSpPr txBox="1">
            <a:spLocks noChangeArrowheads="1"/>
          </p:cNvSpPr>
          <p:nvPr/>
        </p:nvSpPr>
        <p:spPr bwMode="auto">
          <a:xfrm>
            <a:off x="574006" y="819151"/>
            <a:ext cx="79660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dirty="0">
                <a:solidFill>
                  <a:schemeClr val="accent2"/>
                </a:solidFill>
                <a:ea typeface="微软雅黑" panose="020B0503020204020204" pitchFamily="34" charset="-122"/>
              </a:rPr>
              <a:t>冯</a:t>
            </a:r>
            <a:r>
              <a:rPr lang="zh-CN" altLang="en-US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solidFill>
                  <a:schemeClr val="accent2"/>
                </a:solidFill>
                <a:ea typeface="微软雅黑" panose="020B0503020204020204" pitchFamily="34" charset="-122"/>
              </a:rPr>
              <a:t>诺依曼结构的主要思想是什么呢？</a:t>
            </a:r>
          </a:p>
        </p:txBody>
      </p:sp>
    </p:spTree>
    <p:extLst>
      <p:ext uri="{BB962C8B-B14F-4D97-AF65-F5344CB8AC3E}">
        <p14:creationId xmlns:p14="http://schemas.microsoft.com/office/powerpoint/2010/main" val="13568386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7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12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12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12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12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12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12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12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12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84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205581" y="188640"/>
            <a:ext cx="8229600" cy="479747"/>
          </a:xfrm>
        </p:spPr>
        <p:txBody>
          <a:bodyPr/>
          <a:lstStyle/>
          <a:p>
            <a:r>
              <a:rPr lang="zh-CN" altLang="en-US" sz="3200" dirty="0"/>
              <a:t>计算机中最基本的部件</a:t>
            </a:r>
          </a:p>
        </p:txBody>
      </p:sp>
      <p:sp>
        <p:nvSpPr>
          <p:cNvPr id="549891" name="Text Box 3"/>
          <p:cNvSpPr txBox="1">
            <a:spLocks noChangeArrowheads="1"/>
          </p:cNvSpPr>
          <p:nvPr/>
        </p:nvSpPr>
        <p:spPr bwMode="auto">
          <a:xfrm>
            <a:off x="1730376" y="728664"/>
            <a:ext cx="8640763" cy="1243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lang="en-US" altLang="zh-CN" sz="220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</a:rPr>
              <a:t>：中央处理器；</a:t>
            </a:r>
            <a:r>
              <a:rPr lang="en-US" altLang="zh-CN" sz="220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</a:rPr>
              <a:t>：程序计数器；</a:t>
            </a:r>
            <a:r>
              <a:rPr lang="en-US" altLang="zh-CN" sz="2200">
                <a:latin typeface="微软雅黑" panose="020B0503020204020204" pitchFamily="34" charset="-122"/>
                <a:ea typeface="微软雅黑" panose="020B0503020204020204" pitchFamily="34" charset="-122"/>
              </a:rPr>
              <a:t>MAR</a:t>
            </a:r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</a:rPr>
              <a:t>：存储器地址寄存器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zh-CN" sz="220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ALU</a:t>
            </a:r>
            <a:r>
              <a:rPr lang="zh-CN" altLang="en-US" sz="220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：算术逻辑部件；</a:t>
            </a:r>
            <a:r>
              <a:rPr lang="en-US" altLang="zh-CN" sz="220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IR</a:t>
            </a:r>
            <a:r>
              <a:rPr lang="zh-CN" altLang="en-US" sz="220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：指令寄存器；</a:t>
            </a:r>
            <a:r>
              <a:rPr lang="en-US" altLang="zh-CN" sz="220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MDR</a:t>
            </a:r>
            <a:r>
              <a:rPr lang="zh-CN" altLang="en-US" sz="220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：存储器数据寄存器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zh-CN" sz="220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GPRs</a:t>
            </a:r>
            <a:r>
              <a:rPr lang="zh-CN" altLang="en-US" sz="220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：通用寄存器组（由若干通用寄存器组成，早期就是累加器）</a:t>
            </a:r>
          </a:p>
        </p:txBody>
      </p:sp>
      <p:grpSp>
        <p:nvGrpSpPr>
          <p:cNvPr id="44036" name="组合 1"/>
          <p:cNvGrpSpPr>
            <a:grpSpLocks/>
          </p:cNvGrpSpPr>
          <p:nvPr/>
        </p:nvGrpSpPr>
        <p:grpSpPr bwMode="auto">
          <a:xfrm>
            <a:off x="1685925" y="2076451"/>
            <a:ext cx="8859838" cy="4811713"/>
            <a:chOff x="161925" y="2076412"/>
            <a:chExt cx="8859838" cy="4811751"/>
          </a:xfrm>
        </p:grpSpPr>
        <p:sp>
          <p:nvSpPr>
            <p:cNvPr id="44040" name="Text Box 61"/>
            <p:cNvSpPr txBox="1">
              <a:spLocks noChangeArrowheads="1"/>
            </p:cNvSpPr>
            <p:nvPr/>
          </p:nvSpPr>
          <p:spPr bwMode="auto">
            <a:xfrm>
              <a:off x="387350" y="2753075"/>
              <a:ext cx="1169988" cy="4616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FF">
                      <a:alpha val="25882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GPRs</a:t>
              </a:r>
            </a:p>
          </p:txBody>
        </p:sp>
        <p:grpSp>
          <p:nvGrpSpPr>
            <p:cNvPr id="44041" name="Group 63"/>
            <p:cNvGrpSpPr>
              <a:grpSpLocks/>
            </p:cNvGrpSpPr>
            <p:nvPr/>
          </p:nvGrpSpPr>
          <p:grpSpPr bwMode="auto">
            <a:xfrm>
              <a:off x="877888" y="3253137"/>
              <a:ext cx="1035050" cy="1574800"/>
              <a:chOff x="2228" y="1678"/>
              <a:chExt cx="737" cy="992"/>
            </a:xfrm>
          </p:grpSpPr>
          <p:sp>
            <p:nvSpPr>
              <p:cNvPr id="44137" name="Rectangle 64"/>
              <p:cNvSpPr>
                <a:spLocks noChangeArrowheads="1"/>
              </p:cNvSpPr>
              <p:nvPr/>
            </p:nvSpPr>
            <p:spPr bwMode="auto">
              <a:xfrm>
                <a:off x="2228" y="1678"/>
                <a:ext cx="737" cy="992"/>
              </a:xfrm>
              <a:prstGeom prst="rect">
                <a:avLst/>
              </a:prstGeom>
              <a:solidFill>
                <a:schemeClr val="bg1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115000"/>
                  </a:lnSpc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har char="–"/>
                  <a:defRPr sz="2000" b="1">
                    <a:solidFill>
                      <a:srgbClr val="0000CC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15000"/>
                  </a:lnSpc>
                  <a:spcBef>
                    <a:spcPct val="20000"/>
                  </a:spcBef>
                  <a:buChar char="•"/>
                  <a:defRPr sz="2400" b="1">
                    <a:solidFill>
                      <a:srgbClr val="00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15000"/>
                  </a:lnSpc>
                  <a:spcBef>
                    <a:spcPct val="20000"/>
                  </a:spcBef>
                  <a:buChar char="–"/>
                  <a:defRPr sz="1600" b="1">
                    <a:solidFill>
                      <a:srgbClr val="CC33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15000"/>
                  </a:lnSpc>
                  <a:spcBef>
                    <a:spcPct val="20000"/>
                  </a:spcBef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zh-CN" altLang="en-US" sz="1800" b="0"/>
              </a:p>
            </p:txBody>
          </p:sp>
          <p:sp>
            <p:nvSpPr>
              <p:cNvPr id="44138" name="Line 65"/>
              <p:cNvSpPr>
                <a:spLocks noChangeShapeType="1"/>
              </p:cNvSpPr>
              <p:nvPr/>
            </p:nvSpPr>
            <p:spPr bwMode="auto">
              <a:xfrm>
                <a:off x="2228" y="1933"/>
                <a:ext cx="7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139" name="Line 66"/>
              <p:cNvSpPr>
                <a:spLocks noChangeShapeType="1"/>
              </p:cNvSpPr>
              <p:nvPr/>
            </p:nvSpPr>
            <p:spPr bwMode="auto">
              <a:xfrm>
                <a:off x="2228" y="2188"/>
                <a:ext cx="7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140" name="Line 67"/>
              <p:cNvSpPr>
                <a:spLocks noChangeShapeType="1"/>
              </p:cNvSpPr>
              <p:nvPr/>
            </p:nvSpPr>
            <p:spPr bwMode="auto">
              <a:xfrm>
                <a:off x="2228" y="2415"/>
                <a:ext cx="7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4042" name="Text Box 68"/>
            <p:cNvSpPr txBox="1">
              <a:spLocks noChangeArrowheads="1"/>
            </p:cNvSpPr>
            <p:nvPr/>
          </p:nvSpPr>
          <p:spPr bwMode="auto">
            <a:xfrm>
              <a:off x="519113" y="3267425"/>
              <a:ext cx="315912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</a:p>
          </p:txBody>
        </p:sp>
        <p:sp>
          <p:nvSpPr>
            <p:cNvPr id="44043" name="Text Box 69"/>
            <p:cNvSpPr txBox="1">
              <a:spLocks noChangeArrowheads="1"/>
            </p:cNvSpPr>
            <p:nvPr/>
          </p:nvSpPr>
          <p:spPr bwMode="auto">
            <a:xfrm>
              <a:off x="520700" y="3653187"/>
              <a:ext cx="315913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44044" name="Text Box 70"/>
            <p:cNvSpPr txBox="1">
              <a:spLocks noChangeArrowheads="1"/>
            </p:cNvSpPr>
            <p:nvPr/>
          </p:nvSpPr>
          <p:spPr bwMode="auto">
            <a:xfrm>
              <a:off x="520700" y="4064350"/>
              <a:ext cx="315913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  <p:sp>
          <p:nvSpPr>
            <p:cNvPr id="44045" name="Text Box 71"/>
            <p:cNvSpPr txBox="1">
              <a:spLocks noChangeArrowheads="1"/>
            </p:cNvSpPr>
            <p:nvPr/>
          </p:nvSpPr>
          <p:spPr bwMode="auto">
            <a:xfrm>
              <a:off x="519113" y="4513612"/>
              <a:ext cx="315912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</p:txBody>
        </p:sp>
        <p:sp>
          <p:nvSpPr>
            <p:cNvPr id="44046" name="Rectangle 72"/>
            <p:cNvSpPr>
              <a:spLocks noChangeArrowheads="1"/>
            </p:cNvSpPr>
            <p:nvPr/>
          </p:nvSpPr>
          <p:spPr bwMode="auto">
            <a:xfrm>
              <a:off x="882650" y="3253137"/>
              <a:ext cx="1035050" cy="1574800"/>
            </a:xfrm>
            <a:prstGeom prst="rect">
              <a:avLst/>
            </a:prstGeom>
            <a:solidFill>
              <a:srgbClr val="008000">
                <a:alpha val="16862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 b="0"/>
            </a:p>
          </p:txBody>
        </p:sp>
        <p:grpSp>
          <p:nvGrpSpPr>
            <p:cNvPr id="44047" name="组合 25"/>
            <p:cNvGrpSpPr>
              <a:grpSpLocks/>
            </p:cNvGrpSpPr>
            <p:nvPr/>
          </p:nvGrpSpPr>
          <p:grpSpPr bwMode="auto">
            <a:xfrm>
              <a:off x="652463" y="5389912"/>
              <a:ext cx="1406525" cy="711376"/>
              <a:chOff x="1241560" y="5094186"/>
              <a:chExt cx="1484313" cy="649421"/>
            </a:xfrm>
          </p:grpSpPr>
          <p:grpSp>
            <p:nvGrpSpPr>
              <p:cNvPr id="44127" name="Group 19"/>
              <p:cNvGrpSpPr>
                <a:grpSpLocks/>
              </p:cNvGrpSpPr>
              <p:nvPr/>
            </p:nvGrpSpPr>
            <p:grpSpPr bwMode="auto">
              <a:xfrm rot="16200000" flipH="1">
                <a:off x="1659006" y="4676740"/>
                <a:ext cx="649421" cy="1484313"/>
                <a:chOff x="3078" y="2330"/>
                <a:chExt cx="625" cy="1580"/>
              </a:xfrm>
            </p:grpSpPr>
            <p:sp>
              <p:nvSpPr>
                <p:cNvPr id="44129" name="Line 12"/>
                <p:cNvSpPr>
                  <a:spLocks noChangeShapeType="1"/>
                </p:cNvSpPr>
                <p:nvPr/>
              </p:nvSpPr>
              <p:spPr bwMode="auto">
                <a:xfrm flipH="1">
                  <a:off x="3078" y="2330"/>
                  <a:ext cx="9" cy="69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130" name="Line 13"/>
                <p:cNvSpPr>
                  <a:spLocks noChangeShapeType="1"/>
                </p:cNvSpPr>
                <p:nvPr/>
              </p:nvSpPr>
              <p:spPr bwMode="auto">
                <a:xfrm>
                  <a:off x="3107" y="2330"/>
                  <a:ext cx="592" cy="307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131" name="Line 14"/>
                <p:cNvSpPr>
                  <a:spLocks noChangeShapeType="1"/>
                </p:cNvSpPr>
                <p:nvPr/>
              </p:nvSpPr>
              <p:spPr bwMode="auto">
                <a:xfrm>
                  <a:off x="3087" y="3018"/>
                  <a:ext cx="213" cy="11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132" name="Line 16"/>
                <p:cNvSpPr>
                  <a:spLocks noChangeShapeType="1"/>
                </p:cNvSpPr>
                <p:nvPr/>
              </p:nvSpPr>
              <p:spPr bwMode="auto">
                <a:xfrm>
                  <a:off x="3693" y="2644"/>
                  <a:ext cx="10" cy="457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133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3120" y="3256"/>
                  <a:ext cx="0" cy="65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134" name="Line 19"/>
                <p:cNvSpPr>
                  <a:spLocks noChangeShapeType="1"/>
                </p:cNvSpPr>
                <p:nvPr/>
              </p:nvSpPr>
              <p:spPr bwMode="auto">
                <a:xfrm flipV="1">
                  <a:off x="3135" y="3549"/>
                  <a:ext cx="564" cy="34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135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3121" y="3125"/>
                  <a:ext cx="171" cy="12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136" name="Line 22"/>
                <p:cNvSpPr>
                  <a:spLocks noChangeShapeType="1"/>
                </p:cNvSpPr>
                <p:nvPr/>
              </p:nvSpPr>
              <p:spPr bwMode="auto">
                <a:xfrm flipV="1">
                  <a:off x="3702" y="3067"/>
                  <a:ext cx="0" cy="48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44128" name="Rectangle 25"/>
              <p:cNvSpPr>
                <a:spLocks noChangeArrowheads="1"/>
              </p:cNvSpPr>
              <p:nvPr/>
            </p:nvSpPr>
            <p:spPr bwMode="auto">
              <a:xfrm flipH="1">
                <a:off x="1574496" y="5298266"/>
                <a:ext cx="859310" cy="3854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488" tIns="44450" rIns="90488" bIns="44450">
                <a:spAutoFit/>
              </a:bodyPr>
              <a:lstStyle>
                <a:lvl1pPr>
                  <a:lnSpc>
                    <a:spcPct val="115000"/>
                  </a:lnSpc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har char="–"/>
                  <a:defRPr sz="2000" b="1">
                    <a:solidFill>
                      <a:srgbClr val="0000CC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15000"/>
                  </a:lnSpc>
                  <a:spcBef>
                    <a:spcPct val="20000"/>
                  </a:spcBef>
                  <a:buChar char="•"/>
                  <a:defRPr sz="2400" b="1">
                    <a:solidFill>
                      <a:srgbClr val="00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15000"/>
                  </a:lnSpc>
                  <a:spcBef>
                    <a:spcPct val="20000"/>
                  </a:spcBef>
                  <a:buChar char="–"/>
                  <a:defRPr sz="1600" b="1">
                    <a:solidFill>
                      <a:srgbClr val="CC33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15000"/>
                  </a:lnSpc>
                  <a:spcBef>
                    <a:spcPct val="20000"/>
                  </a:spcBef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>
                    <a:cs typeface="Arial" panose="020B0604020202020204" pitchFamily="34" charset="0"/>
                  </a:rPr>
                  <a:t>ALU</a:t>
                </a:r>
              </a:p>
            </p:txBody>
          </p:sp>
        </p:grpSp>
        <p:sp>
          <p:nvSpPr>
            <p:cNvPr id="44048" name="Line 30"/>
            <p:cNvSpPr>
              <a:spLocks noChangeShapeType="1"/>
            </p:cNvSpPr>
            <p:nvPr/>
          </p:nvSpPr>
          <p:spPr bwMode="auto">
            <a:xfrm rot="16200000" flipH="1">
              <a:off x="704056" y="5106544"/>
              <a:ext cx="566737" cy="0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49" name="Line 31"/>
            <p:cNvSpPr>
              <a:spLocks noChangeShapeType="1"/>
            </p:cNvSpPr>
            <p:nvPr/>
          </p:nvSpPr>
          <p:spPr bwMode="auto">
            <a:xfrm rot="-5400000" flipH="1" flipV="1">
              <a:off x="1496219" y="5120831"/>
              <a:ext cx="592138" cy="0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50" name="Text Box 6"/>
            <p:cNvSpPr txBox="1">
              <a:spLocks noChangeArrowheads="1"/>
            </p:cNvSpPr>
            <p:nvPr/>
          </p:nvSpPr>
          <p:spPr bwMode="auto">
            <a:xfrm>
              <a:off x="2971800" y="5084338"/>
              <a:ext cx="584200" cy="369887"/>
            </a:xfrm>
            <a:prstGeom prst="rect">
              <a:avLst/>
            </a:prstGeom>
            <a:solidFill>
              <a:srgbClr val="FF0000">
                <a:alpha val="18039"/>
              </a:srgb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1800">
                  <a:solidFill>
                    <a:srgbClr val="008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PC</a:t>
              </a:r>
            </a:p>
          </p:txBody>
        </p:sp>
        <p:sp>
          <p:nvSpPr>
            <p:cNvPr id="44051" name="Text Box 13"/>
            <p:cNvSpPr txBox="1">
              <a:spLocks noChangeArrowheads="1"/>
            </p:cNvSpPr>
            <p:nvPr/>
          </p:nvSpPr>
          <p:spPr bwMode="auto">
            <a:xfrm>
              <a:off x="4560888" y="5084338"/>
              <a:ext cx="781050" cy="369887"/>
            </a:xfrm>
            <a:prstGeom prst="rect">
              <a:avLst/>
            </a:prstGeom>
            <a:solidFill>
              <a:srgbClr val="FF0000">
                <a:alpha val="18039"/>
              </a:srgb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1800">
                  <a:solidFill>
                    <a:srgbClr val="008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MAR</a:t>
              </a:r>
            </a:p>
          </p:txBody>
        </p:sp>
        <p:sp>
          <p:nvSpPr>
            <p:cNvPr id="44052" name="Text Box 14"/>
            <p:cNvSpPr txBox="1">
              <a:spLocks noChangeArrowheads="1"/>
            </p:cNvSpPr>
            <p:nvPr/>
          </p:nvSpPr>
          <p:spPr bwMode="auto">
            <a:xfrm>
              <a:off x="4257675" y="3095173"/>
              <a:ext cx="1084263" cy="368300"/>
            </a:xfrm>
            <a:prstGeom prst="rect">
              <a:avLst/>
            </a:prstGeom>
            <a:solidFill>
              <a:srgbClr val="FF0000">
                <a:alpha val="18039"/>
              </a:srgb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180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MDR</a:t>
              </a:r>
            </a:p>
          </p:txBody>
        </p:sp>
        <p:sp>
          <p:nvSpPr>
            <p:cNvPr id="44053" name="Text Box 32"/>
            <p:cNvSpPr txBox="1">
              <a:spLocks noChangeArrowheads="1"/>
            </p:cNvSpPr>
            <p:nvPr/>
          </p:nvSpPr>
          <p:spPr bwMode="auto">
            <a:xfrm>
              <a:off x="3040063" y="5683600"/>
              <a:ext cx="1508125" cy="400050"/>
            </a:xfrm>
            <a:prstGeom prst="rect">
              <a:avLst/>
            </a:prstGeom>
            <a:solidFill>
              <a:srgbClr val="FF0000">
                <a:alpha val="18039"/>
              </a:srgb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标志寄存器</a:t>
              </a:r>
              <a:endPara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054" name="Text Box 2"/>
            <p:cNvSpPr txBox="1">
              <a:spLocks noChangeArrowheads="1"/>
            </p:cNvSpPr>
            <p:nvPr/>
          </p:nvSpPr>
          <p:spPr bwMode="auto">
            <a:xfrm>
              <a:off x="2852738" y="4085800"/>
              <a:ext cx="1358900" cy="466725"/>
            </a:xfrm>
            <a:prstGeom prst="rect">
              <a:avLst/>
            </a:prstGeom>
            <a:solidFill>
              <a:srgbClr val="0000FF">
                <a:alpha val="25882"/>
              </a:srgb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 控制器</a:t>
              </a:r>
            </a:p>
          </p:txBody>
        </p:sp>
        <p:grpSp>
          <p:nvGrpSpPr>
            <p:cNvPr id="44055" name="组合 42"/>
            <p:cNvGrpSpPr>
              <a:grpSpLocks/>
            </p:cNvGrpSpPr>
            <p:nvPr/>
          </p:nvGrpSpPr>
          <p:grpSpPr bwMode="auto">
            <a:xfrm>
              <a:off x="5334000" y="2766535"/>
              <a:ext cx="1179513" cy="752475"/>
              <a:chOff x="7442619" y="4868863"/>
              <a:chExt cx="1118160" cy="648200"/>
            </a:xfrm>
          </p:grpSpPr>
          <p:sp>
            <p:nvSpPr>
              <p:cNvPr id="44125" name="Text Box 55"/>
              <p:cNvSpPr txBox="1">
                <a:spLocks noChangeArrowheads="1"/>
              </p:cNvSpPr>
              <p:nvPr/>
            </p:nvSpPr>
            <p:spPr bwMode="auto">
              <a:xfrm>
                <a:off x="7641184" y="4868863"/>
                <a:ext cx="759053" cy="3446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marL="342900" indent="-342900">
                  <a:lnSpc>
                    <a:spcPct val="115000"/>
                  </a:lnSpc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har char="–"/>
                  <a:defRPr sz="2000" b="1">
                    <a:solidFill>
                      <a:srgbClr val="0000CC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15000"/>
                  </a:lnSpc>
                  <a:spcBef>
                    <a:spcPct val="20000"/>
                  </a:spcBef>
                  <a:buChar char="•"/>
                  <a:defRPr sz="2400" b="1">
                    <a:solidFill>
                      <a:srgbClr val="00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15000"/>
                  </a:lnSpc>
                  <a:spcBef>
                    <a:spcPct val="20000"/>
                  </a:spcBef>
                  <a:buChar char="–"/>
                  <a:defRPr sz="1600" b="1">
                    <a:solidFill>
                      <a:srgbClr val="CC33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15000"/>
                  </a:lnSpc>
                  <a:spcBef>
                    <a:spcPct val="20000"/>
                  </a:spcBef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zh-CN" altLang="en-US" sz="2000">
                    <a:solidFill>
                      <a:srgbClr val="3333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</a:t>
                </a:r>
              </a:p>
            </p:txBody>
          </p:sp>
          <p:sp>
            <p:nvSpPr>
              <p:cNvPr id="44126" name="AutoShape 56"/>
              <p:cNvSpPr>
                <a:spLocks noChangeArrowheads="1"/>
              </p:cNvSpPr>
              <p:nvPr/>
            </p:nvSpPr>
            <p:spPr bwMode="auto">
              <a:xfrm>
                <a:off x="7442619" y="5138739"/>
                <a:ext cx="1118160" cy="378324"/>
              </a:xfrm>
              <a:prstGeom prst="leftRightArrow">
                <a:avLst>
                  <a:gd name="adj1" fmla="val 50000"/>
                  <a:gd name="adj2" fmla="val 55909"/>
                </a:avLst>
              </a:prstGeom>
              <a:solidFill>
                <a:schemeClr val="bg1"/>
              </a:solidFill>
              <a:ln w="28575" algn="ctr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115000"/>
                  </a:lnSpc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har char="–"/>
                  <a:defRPr sz="2000" b="1">
                    <a:solidFill>
                      <a:srgbClr val="0000CC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15000"/>
                  </a:lnSpc>
                  <a:spcBef>
                    <a:spcPct val="20000"/>
                  </a:spcBef>
                  <a:buChar char="•"/>
                  <a:defRPr sz="2400" b="1">
                    <a:solidFill>
                      <a:srgbClr val="00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15000"/>
                  </a:lnSpc>
                  <a:spcBef>
                    <a:spcPct val="20000"/>
                  </a:spcBef>
                  <a:buChar char="–"/>
                  <a:defRPr sz="1600" b="1">
                    <a:solidFill>
                      <a:srgbClr val="CC33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15000"/>
                  </a:lnSpc>
                  <a:spcBef>
                    <a:spcPct val="20000"/>
                  </a:spcBef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zh-CN" altLang="en-US" sz="1800" b="0"/>
              </a:p>
            </p:txBody>
          </p:sp>
        </p:grpSp>
        <p:grpSp>
          <p:nvGrpSpPr>
            <p:cNvPr id="44056" name="组合 43"/>
            <p:cNvGrpSpPr>
              <a:grpSpLocks/>
            </p:cNvGrpSpPr>
            <p:nvPr/>
          </p:nvGrpSpPr>
          <p:grpSpPr bwMode="auto">
            <a:xfrm>
              <a:off x="5381625" y="3804335"/>
              <a:ext cx="1077913" cy="703263"/>
              <a:chOff x="7482051" y="3223714"/>
              <a:chExt cx="1077320" cy="606260"/>
            </a:xfrm>
          </p:grpSpPr>
          <p:sp>
            <p:nvSpPr>
              <p:cNvPr id="44123" name="AutoShape 54"/>
              <p:cNvSpPr>
                <a:spLocks noChangeArrowheads="1"/>
              </p:cNvSpPr>
              <p:nvPr/>
            </p:nvSpPr>
            <p:spPr bwMode="auto">
              <a:xfrm>
                <a:off x="7482051" y="3475038"/>
                <a:ext cx="1077320" cy="354936"/>
              </a:xfrm>
              <a:prstGeom prst="leftRightArrow">
                <a:avLst>
                  <a:gd name="adj1" fmla="val 50000"/>
                  <a:gd name="adj2" fmla="val 53876"/>
                </a:avLst>
              </a:prstGeom>
              <a:solidFill>
                <a:schemeClr val="bg1"/>
              </a:solidFill>
              <a:ln w="28575" algn="ctr">
                <a:solidFill>
                  <a:srgbClr val="FF33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115000"/>
                  </a:lnSpc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har char="–"/>
                  <a:defRPr sz="2000" b="1">
                    <a:solidFill>
                      <a:srgbClr val="0000CC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15000"/>
                  </a:lnSpc>
                  <a:spcBef>
                    <a:spcPct val="20000"/>
                  </a:spcBef>
                  <a:buChar char="•"/>
                  <a:defRPr sz="2400" b="1">
                    <a:solidFill>
                      <a:srgbClr val="00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15000"/>
                  </a:lnSpc>
                  <a:spcBef>
                    <a:spcPct val="20000"/>
                  </a:spcBef>
                  <a:buChar char="–"/>
                  <a:defRPr sz="1600" b="1">
                    <a:solidFill>
                      <a:srgbClr val="CC33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15000"/>
                  </a:lnSpc>
                  <a:spcBef>
                    <a:spcPct val="20000"/>
                  </a:spcBef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zh-CN" altLang="en-US" sz="1800" b="0"/>
              </a:p>
            </p:txBody>
          </p:sp>
          <p:sp>
            <p:nvSpPr>
              <p:cNvPr id="44124" name="Text Box 57"/>
              <p:cNvSpPr txBox="1">
                <a:spLocks noChangeArrowheads="1"/>
              </p:cNvSpPr>
              <p:nvPr/>
            </p:nvSpPr>
            <p:spPr bwMode="auto">
              <a:xfrm>
                <a:off x="7682024" y="3223714"/>
                <a:ext cx="759053" cy="3449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marL="342900" indent="-342900">
                  <a:lnSpc>
                    <a:spcPct val="115000"/>
                  </a:lnSpc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har char="–"/>
                  <a:defRPr sz="2000" b="1">
                    <a:solidFill>
                      <a:srgbClr val="0000CC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15000"/>
                  </a:lnSpc>
                  <a:spcBef>
                    <a:spcPct val="20000"/>
                  </a:spcBef>
                  <a:buChar char="•"/>
                  <a:defRPr sz="2400" b="1">
                    <a:solidFill>
                      <a:srgbClr val="00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15000"/>
                  </a:lnSpc>
                  <a:spcBef>
                    <a:spcPct val="20000"/>
                  </a:spcBef>
                  <a:buChar char="–"/>
                  <a:defRPr sz="1600" b="1">
                    <a:solidFill>
                      <a:srgbClr val="CC33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15000"/>
                  </a:lnSpc>
                  <a:spcBef>
                    <a:spcPct val="20000"/>
                  </a:spcBef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zh-CN" altLang="en-US" sz="2000">
                    <a:solidFill>
                      <a:srgbClr val="FF33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控制</a:t>
                </a:r>
              </a:p>
            </p:txBody>
          </p:sp>
        </p:grpSp>
        <p:grpSp>
          <p:nvGrpSpPr>
            <p:cNvPr id="44057" name="组合 44"/>
            <p:cNvGrpSpPr>
              <a:grpSpLocks/>
            </p:cNvGrpSpPr>
            <p:nvPr/>
          </p:nvGrpSpPr>
          <p:grpSpPr bwMode="auto">
            <a:xfrm>
              <a:off x="5356225" y="4777473"/>
              <a:ext cx="1133475" cy="766762"/>
              <a:chOff x="7597835" y="1807906"/>
              <a:chExt cx="961535" cy="660644"/>
            </a:xfrm>
          </p:grpSpPr>
          <p:sp>
            <p:nvSpPr>
              <p:cNvPr id="44121" name="Text Box 53"/>
              <p:cNvSpPr txBox="1">
                <a:spLocks noChangeArrowheads="1"/>
              </p:cNvSpPr>
              <p:nvPr/>
            </p:nvSpPr>
            <p:spPr bwMode="auto">
              <a:xfrm>
                <a:off x="7637346" y="1807906"/>
                <a:ext cx="759053" cy="3447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marL="342900" indent="-342900">
                  <a:lnSpc>
                    <a:spcPct val="115000"/>
                  </a:lnSpc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har char="–"/>
                  <a:defRPr sz="2000" b="1">
                    <a:solidFill>
                      <a:srgbClr val="0000CC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15000"/>
                  </a:lnSpc>
                  <a:spcBef>
                    <a:spcPct val="20000"/>
                  </a:spcBef>
                  <a:buChar char="•"/>
                  <a:defRPr sz="2400" b="1">
                    <a:solidFill>
                      <a:srgbClr val="00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15000"/>
                  </a:lnSpc>
                  <a:spcBef>
                    <a:spcPct val="20000"/>
                  </a:spcBef>
                  <a:buChar char="–"/>
                  <a:defRPr sz="1600" b="1">
                    <a:solidFill>
                      <a:srgbClr val="CC33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15000"/>
                  </a:lnSpc>
                  <a:spcBef>
                    <a:spcPct val="20000"/>
                  </a:spcBef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zh-CN" altLang="en-US" sz="2000">
                    <a:solidFill>
                      <a:srgbClr val="008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地址</a:t>
                </a:r>
              </a:p>
            </p:txBody>
          </p:sp>
          <p:sp>
            <p:nvSpPr>
              <p:cNvPr id="44122" name="AutoShape 58"/>
              <p:cNvSpPr>
                <a:spLocks noChangeArrowheads="1"/>
              </p:cNvSpPr>
              <p:nvPr/>
            </p:nvSpPr>
            <p:spPr bwMode="auto">
              <a:xfrm>
                <a:off x="7597835" y="2040659"/>
                <a:ext cx="961535" cy="427891"/>
              </a:xfrm>
              <a:prstGeom prst="rightArrow">
                <a:avLst>
                  <a:gd name="adj1" fmla="val 50000"/>
                  <a:gd name="adj2" fmla="val 58207"/>
                </a:avLst>
              </a:prstGeom>
              <a:solidFill>
                <a:schemeClr val="bg1"/>
              </a:solidFill>
              <a:ln w="28575" algn="ctr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115000"/>
                  </a:lnSpc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har char="–"/>
                  <a:defRPr sz="2000" b="1">
                    <a:solidFill>
                      <a:srgbClr val="0000CC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15000"/>
                  </a:lnSpc>
                  <a:spcBef>
                    <a:spcPct val="20000"/>
                  </a:spcBef>
                  <a:buChar char="•"/>
                  <a:defRPr sz="2400" b="1">
                    <a:solidFill>
                      <a:srgbClr val="00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15000"/>
                  </a:lnSpc>
                  <a:spcBef>
                    <a:spcPct val="20000"/>
                  </a:spcBef>
                  <a:buChar char="–"/>
                  <a:defRPr sz="1600" b="1">
                    <a:solidFill>
                      <a:srgbClr val="CC33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15000"/>
                  </a:lnSpc>
                  <a:spcBef>
                    <a:spcPct val="20000"/>
                  </a:spcBef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zh-CN" altLang="en-US" sz="1800" b="0"/>
              </a:p>
            </p:txBody>
          </p:sp>
        </p:grpSp>
        <p:sp>
          <p:nvSpPr>
            <p:cNvPr id="44058" name="Line 59"/>
            <p:cNvSpPr>
              <a:spLocks noChangeShapeType="1"/>
            </p:cNvSpPr>
            <p:nvPr/>
          </p:nvSpPr>
          <p:spPr bwMode="auto">
            <a:xfrm rot="5400000" flipH="1" flipV="1">
              <a:off x="4769644" y="3764332"/>
              <a:ext cx="0" cy="1116012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59" name="Text Box 49"/>
            <p:cNvSpPr txBox="1">
              <a:spLocks noChangeArrowheads="1"/>
            </p:cNvSpPr>
            <p:nvPr/>
          </p:nvSpPr>
          <p:spPr bwMode="auto">
            <a:xfrm>
              <a:off x="2735263" y="3093585"/>
              <a:ext cx="1144587" cy="376238"/>
            </a:xfrm>
            <a:prstGeom prst="rect">
              <a:avLst/>
            </a:prstGeom>
            <a:solidFill>
              <a:srgbClr val="FF0000">
                <a:alpha val="18039"/>
              </a:srgb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1800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endParaRPr lang="en-US" altLang="zh-CN" sz="180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060" name="矩形 46"/>
            <p:cNvSpPr>
              <a:spLocks noChangeArrowheads="1"/>
            </p:cNvSpPr>
            <p:nvPr/>
          </p:nvSpPr>
          <p:spPr bwMode="auto">
            <a:xfrm>
              <a:off x="2368550" y="3112635"/>
              <a:ext cx="49371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IR</a:t>
              </a:r>
              <a:endParaRPr lang="zh-CN" altLang="en-US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4061" name="Group 73"/>
            <p:cNvGrpSpPr>
              <a:grpSpLocks/>
            </p:cNvGrpSpPr>
            <p:nvPr/>
          </p:nvGrpSpPr>
          <p:grpSpPr bwMode="auto">
            <a:xfrm>
              <a:off x="6502400" y="2076412"/>
              <a:ext cx="1577975" cy="4052888"/>
              <a:chOff x="4125" y="1565"/>
              <a:chExt cx="994" cy="2553"/>
            </a:xfrm>
          </p:grpSpPr>
          <p:grpSp>
            <p:nvGrpSpPr>
              <p:cNvPr id="44102" name="Group 74"/>
              <p:cNvGrpSpPr>
                <a:grpSpLocks/>
              </p:cNvGrpSpPr>
              <p:nvPr/>
            </p:nvGrpSpPr>
            <p:grpSpPr bwMode="auto">
              <a:xfrm>
                <a:off x="4125" y="1565"/>
                <a:ext cx="994" cy="2553"/>
                <a:chOff x="4156" y="1565"/>
                <a:chExt cx="1026" cy="2553"/>
              </a:xfrm>
            </p:grpSpPr>
            <p:sp>
              <p:nvSpPr>
                <p:cNvPr id="44104" name="Text Box 75"/>
                <p:cNvSpPr txBox="1">
                  <a:spLocks noChangeArrowheads="1"/>
                </p:cNvSpPr>
                <p:nvPr/>
              </p:nvSpPr>
              <p:spPr bwMode="auto">
                <a:xfrm>
                  <a:off x="4156" y="1565"/>
                  <a:ext cx="737" cy="291"/>
                </a:xfrm>
                <a:prstGeom prst="rect">
                  <a:avLst/>
                </a:prstGeom>
                <a:solidFill>
                  <a:srgbClr val="0000FF">
                    <a:alpha val="25882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marL="342900" indent="-342900">
                    <a:lnSpc>
                      <a:spcPct val="115000"/>
                    </a:lnSpc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lnSpc>
                      <a:spcPct val="115000"/>
                    </a:lnSpc>
                    <a:spcBef>
                      <a:spcPct val="20000"/>
                    </a:spcBef>
                    <a:buChar char="–"/>
                    <a:defRPr sz="2000" b="1">
                      <a:solidFill>
                        <a:srgbClr val="0000CC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15000"/>
                    </a:lnSpc>
                    <a:spcBef>
                      <a:spcPct val="20000"/>
                    </a:spcBef>
                    <a:buChar char="•"/>
                    <a:defRPr sz="2400" b="1">
                      <a:solidFill>
                        <a:srgbClr val="0066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15000"/>
                    </a:lnSpc>
                    <a:spcBef>
                      <a:spcPct val="20000"/>
                    </a:spcBef>
                    <a:buChar char="–"/>
                    <a:defRPr sz="1600" b="1">
                      <a:solidFill>
                        <a:srgbClr val="CC33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15000"/>
                    </a:lnSpc>
                    <a:spcBef>
                      <a:spcPct val="20000"/>
                    </a:spcBef>
                    <a:buChar char="»"/>
                    <a:defRPr sz="1500" b="1">
                      <a:solidFill>
                        <a:srgbClr val="9966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15000"/>
                    </a:lnSpc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500" b="1">
                      <a:solidFill>
                        <a:srgbClr val="9966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15000"/>
                    </a:lnSpc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500" b="1">
                      <a:solidFill>
                        <a:srgbClr val="9966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15000"/>
                    </a:lnSpc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500" b="1">
                      <a:solidFill>
                        <a:srgbClr val="9966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15000"/>
                    </a:lnSpc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500" b="1">
                      <a:solidFill>
                        <a:srgbClr val="9966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50000"/>
                    </a:spcBef>
                    <a:buFontTx/>
                    <a:buNone/>
                  </a:pPr>
                  <a:r>
                    <a:rPr lang="zh-CN" altLang="en-US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存储器</a:t>
                  </a:r>
                </a:p>
              </p:txBody>
            </p:sp>
            <p:grpSp>
              <p:nvGrpSpPr>
                <p:cNvPr id="44105" name="Group 76"/>
                <p:cNvGrpSpPr>
                  <a:grpSpLocks/>
                </p:cNvGrpSpPr>
                <p:nvPr/>
              </p:nvGrpSpPr>
              <p:grpSpPr bwMode="auto">
                <a:xfrm>
                  <a:off x="4156" y="1877"/>
                  <a:ext cx="737" cy="2211"/>
                  <a:chOff x="3447" y="1423"/>
                  <a:chExt cx="879" cy="2211"/>
                </a:xfrm>
              </p:grpSpPr>
              <p:sp>
                <p:nvSpPr>
                  <p:cNvPr id="44113" name="Rectangle 77"/>
                  <p:cNvSpPr>
                    <a:spLocks noChangeArrowheads="1"/>
                  </p:cNvSpPr>
                  <p:nvPr/>
                </p:nvSpPr>
                <p:spPr bwMode="auto">
                  <a:xfrm>
                    <a:off x="3447" y="1423"/>
                    <a:ext cx="879" cy="2211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 algn="ctr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15000"/>
                      </a:lnSpc>
                      <a:spcBef>
                        <a:spcPct val="20000"/>
                      </a:spcBef>
                      <a:buChar char="•"/>
                      <a:defRPr sz="2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lnSpc>
                        <a:spcPct val="115000"/>
                      </a:lnSpc>
                      <a:spcBef>
                        <a:spcPct val="20000"/>
                      </a:spcBef>
                      <a:buChar char="–"/>
                      <a:defRPr sz="2000" b="1">
                        <a:solidFill>
                          <a:srgbClr val="0000CC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lnSpc>
                        <a:spcPct val="115000"/>
                      </a:lnSpc>
                      <a:spcBef>
                        <a:spcPct val="20000"/>
                      </a:spcBef>
                      <a:buChar char="•"/>
                      <a:defRPr sz="2400" b="1">
                        <a:solidFill>
                          <a:srgbClr val="0066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lnSpc>
                        <a:spcPct val="115000"/>
                      </a:lnSpc>
                      <a:spcBef>
                        <a:spcPct val="20000"/>
                      </a:spcBef>
                      <a:buChar char="–"/>
                      <a:defRPr sz="1600" b="1">
                        <a:solidFill>
                          <a:srgbClr val="CC33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lnSpc>
                        <a:spcPct val="115000"/>
                      </a:lnSpc>
                      <a:spcBef>
                        <a:spcPct val="20000"/>
                      </a:spcBef>
                      <a:buChar char="»"/>
                      <a:defRPr sz="1500" b="1">
                        <a:solidFill>
                          <a:srgbClr val="9966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lnSpc>
                        <a:spcPct val="115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500" b="1">
                        <a:solidFill>
                          <a:srgbClr val="9966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lnSpc>
                        <a:spcPct val="115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500" b="1">
                        <a:solidFill>
                          <a:srgbClr val="9966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lnSpc>
                        <a:spcPct val="115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500" b="1">
                        <a:solidFill>
                          <a:srgbClr val="9966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lnSpc>
                        <a:spcPct val="115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500" b="1">
                        <a:solidFill>
                          <a:srgbClr val="9966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lnSpc>
                        <a:spcPct val="100000"/>
                      </a:lnSpc>
                      <a:spcBef>
                        <a:spcPct val="0"/>
                      </a:spcBef>
                      <a:buFontTx/>
                      <a:buNone/>
                    </a:pPr>
                    <a:endParaRPr lang="zh-CN" altLang="en-US" sz="1800" b="0"/>
                  </a:p>
                </p:txBody>
              </p:sp>
              <p:sp>
                <p:nvSpPr>
                  <p:cNvPr id="44114" name="Line 78"/>
                  <p:cNvSpPr>
                    <a:spLocks noChangeShapeType="1"/>
                  </p:cNvSpPr>
                  <p:nvPr/>
                </p:nvSpPr>
                <p:spPr bwMode="auto">
                  <a:xfrm>
                    <a:off x="3447" y="1678"/>
                    <a:ext cx="878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115" name="Line 79"/>
                  <p:cNvSpPr>
                    <a:spLocks noChangeShapeType="1"/>
                  </p:cNvSpPr>
                  <p:nvPr/>
                </p:nvSpPr>
                <p:spPr bwMode="auto">
                  <a:xfrm>
                    <a:off x="3447" y="1962"/>
                    <a:ext cx="878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116" name="Line 80"/>
                  <p:cNvSpPr>
                    <a:spLocks noChangeShapeType="1"/>
                  </p:cNvSpPr>
                  <p:nvPr/>
                </p:nvSpPr>
                <p:spPr bwMode="auto">
                  <a:xfrm>
                    <a:off x="3447" y="2245"/>
                    <a:ext cx="878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117" name="Line 81"/>
                  <p:cNvSpPr>
                    <a:spLocks noChangeShapeType="1"/>
                  </p:cNvSpPr>
                  <p:nvPr/>
                </p:nvSpPr>
                <p:spPr bwMode="auto">
                  <a:xfrm>
                    <a:off x="3447" y="2529"/>
                    <a:ext cx="878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118" name="Line 82"/>
                  <p:cNvSpPr>
                    <a:spLocks noChangeShapeType="1"/>
                  </p:cNvSpPr>
                  <p:nvPr/>
                </p:nvSpPr>
                <p:spPr bwMode="auto">
                  <a:xfrm>
                    <a:off x="3447" y="2812"/>
                    <a:ext cx="878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119" name="Line 83"/>
                  <p:cNvSpPr>
                    <a:spLocks noChangeShapeType="1"/>
                  </p:cNvSpPr>
                  <p:nvPr/>
                </p:nvSpPr>
                <p:spPr bwMode="auto">
                  <a:xfrm>
                    <a:off x="3447" y="3096"/>
                    <a:ext cx="878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120" name="Line 84"/>
                  <p:cNvSpPr>
                    <a:spLocks noChangeShapeType="1"/>
                  </p:cNvSpPr>
                  <p:nvPr/>
                </p:nvSpPr>
                <p:spPr bwMode="auto">
                  <a:xfrm>
                    <a:off x="3447" y="3379"/>
                    <a:ext cx="878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44106" name="Text Box 85"/>
                <p:cNvSpPr txBox="1">
                  <a:spLocks noChangeArrowheads="1"/>
                </p:cNvSpPr>
                <p:nvPr/>
              </p:nvSpPr>
              <p:spPr bwMode="auto">
                <a:xfrm>
                  <a:off x="4864" y="1941"/>
                  <a:ext cx="199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marL="342900" indent="-342900">
                    <a:lnSpc>
                      <a:spcPct val="115000"/>
                    </a:lnSpc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lnSpc>
                      <a:spcPct val="115000"/>
                    </a:lnSpc>
                    <a:spcBef>
                      <a:spcPct val="20000"/>
                    </a:spcBef>
                    <a:buChar char="–"/>
                    <a:defRPr sz="2000" b="1">
                      <a:solidFill>
                        <a:srgbClr val="0000CC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15000"/>
                    </a:lnSpc>
                    <a:spcBef>
                      <a:spcPct val="20000"/>
                    </a:spcBef>
                    <a:buChar char="•"/>
                    <a:defRPr sz="2400" b="1">
                      <a:solidFill>
                        <a:srgbClr val="0066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15000"/>
                    </a:lnSpc>
                    <a:spcBef>
                      <a:spcPct val="20000"/>
                    </a:spcBef>
                    <a:buChar char="–"/>
                    <a:defRPr sz="1600" b="1">
                      <a:solidFill>
                        <a:srgbClr val="CC33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15000"/>
                    </a:lnSpc>
                    <a:spcBef>
                      <a:spcPct val="20000"/>
                    </a:spcBef>
                    <a:buChar char="»"/>
                    <a:defRPr sz="1500" b="1">
                      <a:solidFill>
                        <a:srgbClr val="9966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15000"/>
                    </a:lnSpc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500" b="1">
                      <a:solidFill>
                        <a:srgbClr val="9966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15000"/>
                    </a:lnSpc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500" b="1">
                      <a:solidFill>
                        <a:srgbClr val="9966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15000"/>
                    </a:lnSpc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500" b="1">
                      <a:solidFill>
                        <a:srgbClr val="9966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15000"/>
                    </a:lnSpc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500" b="1">
                      <a:solidFill>
                        <a:srgbClr val="9966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50000"/>
                    </a:spcBef>
                    <a:buFontTx/>
                    <a:buNone/>
                  </a:pPr>
                  <a:r>
                    <a:rPr lang="en-US" altLang="zh-CN" sz="1800">
                      <a:solidFill>
                        <a:srgbClr val="008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</a:t>
                  </a:r>
                </a:p>
              </p:txBody>
            </p:sp>
            <p:sp>
              <p:nvSpPr>
                <p:cNvPr id="44107" name="Text Box 86"/>
                <p:cNvSpPr txBox="1">
                  <a:spLocks noChangeArrowheads="1"/>
                </p:cNvSpPr>
                <p:nvPr/>
              </p:nvSpPr>
              <p:spPr bwMode="auto">
                <a:xfrm>
                  <a:off x="4865" y="2160"/>
                  <a:ext cx="199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marL="342900" indent="-342900">
                    <a:lnSpc>
                      <a:spcPct val="115000"/>
                    </a:lnSpc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lnSpc>
                      <a:spcPct val="115000"/>
                    </a:lnSpc>
                    <a:spcBef>
                      <a:spcPct val="20000"/>
                    </a:spcBef>
                    <a:buChar char="–"/>
                    <a:defRPr sz="2000" b="1">
                      <a:solidFill>
                        <a:srgbClr val="0000CC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15000"/>
                    </a:lnSpc>
                    <a:spcBef>
                      <a:spcPct val="20000"/>
                    </a:spcBef>
                    <a:buChar char="•"/>
                    <a:defRPr sz="2400" b="1">
                      <a:solidFill>
                        <a:srgbClr val="0066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15000"/>
                    </a:lnSpc>
                    <a:spcBef>
                      <a:spcPct val="20000"/>
                    </a:spcBef>
                    <a:buChar char="–"/>
                    <a:defRPr sz="1600" b="1">
                      <a:solidFill>
                        <a:srgbClr val="CC33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15000"/>
                    </a:lnSpc>
                    <a:spcBef>
                      <a:spcPct val="20000"/>
                    </a:spcBef>
                    <a:buChar char="»"/>
                    <a:defRPr sz="1500" b="1">
                      <a:solidFill>
                        <a:srgbClr val="9966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15000"/>
                    </a:lnSpc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500" b="1">
                      <a:solidFill>
                        <a:srgbClr val="9966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15000"/>
                    </a:lnSpc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500" b="1">
                      <a:solidFill>
                        <a:srgbClr val="9966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15000"/>
                    </a:lnSpc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500" b="1">
                      <a:solidFill>
                        <a:srgbClr val="9966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15000"/>
                    </a:lnSpc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500" b="1">
                      <a:solidFill>
                        <a:srgbClr val="9966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50000"/>
                    </a:spcBef>
                    <a:buFontTx/>
                    <a:buNone/>
                  </a:pPr>
                  <a:r>
                    <a:rPr lang="en-US" altLang="zh-CN" sz="1800">
                      <a:solidFill>
                        <a:srgbClr val="008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</a:p>
              </p:txBody>
            </p:sp>
            <p:sp>
              <p:nvSpPr>
                <p:cNvPr id="44108" name="Text Box 87"/>
                <p:cNvSpPr txBox="1">
                  <a:spLocks noChangeArrowheads="1"/>
                </p:cNvSpPr>
                <p:nvPr/>
              </p:nvSpPr>
              <p:spPr bwMode="auto">
                <a:xfrm>
                  <a:off x="4865" y="2472"/>
                  <a:ext cx="199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marL="342900" indent="-342900">
                    <a:lnSpc>
                      <a:spcPct val="115000"/>
                    </a:lnSpc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lnSpc>
                      <a:spcPct val="115000"/>
                    </a:lnSpc>
                    <a:spcBef>
                      <a:spcPct val="20000"/>
                    </a:spcBef>
                    <a:buChar char="–"/>
                    <a:defRPr sz="2000" b="1">
                      <a:solidFill>
                        <a:srgbClr val="0000CC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15000"/>
                    </a:lnSpc>
                    <a:spcBef>
                      <a:spcPct val="20000"/>
                    </a:spcBef>
                    <a:buChar char="•"/>
                    <a:defRPr sz="2400" b="1">
                      <a:solidFill>
                        <a:srgbClr val="0066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15000"/>
                    </a:lnSpc>
                    <a:spcBef>
                      <a:spcPct val="20000"/>
                    </a:spcBef>
                    <a:buChar char="–"/>
                    <a:defRPr sz="1600" b="1">
                      <a:solidFill>
                        <a:srgbClr val="CC33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15000"/>
                    </a:lnSpc>
                    <a:spcBef>
                      <a:spcPct val="20000"/>
                    </a:spcBef>
                    <a:buChar char="»"/>
                    <a:defRPr sz="1500" b="1">
                      <a:solidFill>
                        <a:srgbClr val="9966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15000"/>
                    </a:lnSpc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500" b="1">
                      <a:solidFill>
                        <a:srgbClr val="9966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15000"/>
                    </a:lnSpc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500" b="1">
                      <a:solidFill>
                        <a:srgbClr val="9966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15000"/>
                    </a:lnSpc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500" b="1">
                      <a:solidFill>
                        <a:srgbClr val="9966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15000"/>
                    </a:lnSpc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500" b="1">
                      <a:solidFill>
                        <a:srgbClr val="9966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50000"/>
                    </a:spcBef>
                    <a:buFontTx/>
                    <a:buNone/>
                  </a:pPr>
                  <a:r>
                    <a:rPr lang="en-US" altLang="zh-CN" sz="1800">
                      <a:solidFill>
                        <a:srgbClr val="008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</a:t>
                  </a:r>
                </a:p>
              </p:txBody>
            </p:sp>
            <p:sp>
              <p:nvSpPr>
                <p:cNvPr id="44109" name="Text Box 88"/>
                <p:cNvSpPr txBox="1">
                  <a:spLocks noChangeArrowheads="1"/>
                </p:cNvSpPr>
                <p:nvPr/>
              </p:nvSpPr>
              <p:spPr bwMode="auto">
                <a:xfrm>
                  <a:off x="4864" y="2755"/>
                  <a:ext cx="199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marL="342900" indent="-342900">
                    <a:lnSpc>
                      <a:spcPct val="115000"/>
                    </a:lnSpc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lnSpc>
                      <a:spcPct val="115000"/>
                    </a:lnSpc>
                    <a:spcBef>
                      <a:spcPct val="20000"/>
                    </a:spcBef>
                    <a:buChar char="–"/>
                    <a:defRPr sz="2000" b="1">
                      <a:solidFill>
                        <a:srgbClr val="0000CC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15000"/>
                    </a:lnSpc>
                    <a:spcBef>
                      <a:spcPct val="20000"/>
                    </a:spcBef>
                    <a:buChar char="•"/>
                    <a:defRPr sz="2400" b="1">
                      <a:solidFill>
                        <a:srgbClr val="0066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15000"/>
                    </a:lnSpc>
                    <a:spcBef>
                      <a:spcPct val="20000"/>
                    </a:spcBef>
                    <a:buChar char="–"/>
                    <a:defRPr sz="1600" b="1">
                      <a:solidFill>
                        <a:srgbClr val="CC33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15000"/>
                    </a:lnSpc>
                    <a:spcBef>
                      <a:spcPct val="20000"/>
                    </a:spcBef>
                    <a:buChar char="»"/>
                    <a:defRPr sz="1500" b="1">
                      <a:solidFill>
                        <a:srgbClr val="9966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15000"/>
                    </a:lnSpc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500" b="1">
                      <a:solidFill>
                        <a:srgbClr val="9966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15000"/>
                    </a:lnSpc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500" b="1">
                      <a:solidFill>
                        <a:srgbClr val="9966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15000"/>
                    </a:lnSpc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500" b="1">
                      <a:solidFill>
                        <a:srgbClr val="9966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15000"/>
                    </a:lnSpc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500" b="1">
                      <a:solidFill>
                        <a:srgbClr val="9966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50000"/>
                    </a:spcBef>
                    <a:buFontTx/>
                    <a:buNone/>
                  </a:pPr>
                  <a:r>
                    <a:rPr lang="en-US" altLang="zh-CN" sz="1800">
                      <a:solidFill>
                        <a:srgbClr val="008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3</a:t>
                  </a:r>
                </a:p>
              </p:txBody>
            </p:sp>
            <p:sp>
              <p:nvSpPr>
                <p:cNvPr id="44110" name="Text Box 90"/>
                <p:cNvSpPr txBox="1">
                  <a:spLocks noChangeArrowheads="1"/>
                </p:cNvSpPr>
                <p:nvPr/>
              </p:nvSpPr>
              <p:spPr bwMode="auto">
                <a:xfrm>
                  <a:off x="4865" y="3322"/>
                  <a:ext cx="199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marL="342900" indent="-342900">
                    <a:lnSpc>
                      <a:spcPct val="115000"/>
                    </a:lnSpc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lnSpc>
                      <a:spcPct val="115000"/>
                    </a:lnSpc>
                    <a:spcBef>
                      <a:spcPct val="20000"/>
                    </a:spcBef>
                    <a:buChar char="–"/>
                    <a:defRPr sz="2000" b="1">
                      <a:solidFill>
                        <a:srgbClr val="0000CC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15000"/>
                    </a:lnSpc>
                    <a:spcBef>
                      <a:spcPct val="20000"/>
                    </a:spcBef>
                    <a:buChar char="•"/>
                    <a:defRPr sz="2400" b="1">
                      <a:solidFill>
                        <a:srgbClr val="0066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15000"/>
                    </a:lnSpc>
                    <a:spcBef>
                      <a:spcPct val="20000"/>
                    </a:spcBef>
                    <a:buChar char="–"/>
                    <a:defRPr sz="1600" b="1">
                      <a:solidFill>
                        <a:srgbClr val="CC33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15000"/>
                    </a:lnSpc>
                    <a:spcBef>
                      <a:spcPct val="20000"/>
                    </a:spcBef>
                    <a:buChar char="»"/>
                    <a:defRPr sz="1500" b="1">
                      <a:solidFill>
                        <a:srgbClr val="9966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15000"/>
                    </a:lnSpc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500" b="1">
                      <a:solidFill>
                        <a:srgbClr val="9966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15000"/>
                    </a:lnSpc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500" b="1">
                      <a:solidFill>
                        <a:srgbClr val="9966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15000"/>
                    </a:lnSpc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500" b="1">
                      <a:solidFill>
                        <a:srgbClr val="9966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15000"/>
                    </a:lnSpc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500" b="1">
                      <a:solidFill>
                        <a:srgbClr val="9966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50000"/>
                    </a:spcBef>
                    <a:buFontTx/>
                    <a:buNone/>
                  </a:pPr>
                  <a:endParaRPr lang="en-US" altLang="zh-CN" sz="1800">
                    <a:solidFill>
                      <a:srgbClr val="008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4111" name="Text Box 91"/>
                <p:cNvSpPr txBox="1">
                  <a:spLocks noChangeArrowheads="1"/>
                </p:cNvSpPr>
                <p:nvPr/>
              </p:nvSpPr>
              <p:spPr bwMode="auto">
                <a:xfrm>
                  <a:off x="4864" y="3578"/>
                  <a:ext cx="318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marL="342900" indent="-342900">
                    <a:lnSpc>
                      <a:spcPct val="115000"/>
                    </a:lnSpc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lnSpc>
                      <a:spcPct val="115000"/>
                    </a:lnSpc>
                    <a:spcBef>
                      <a:spcPct val="20000"/>
                    </a:spcBef>
                    <a:buChar char="–"/>
                    <a:defRPr sz="2000" b="1">
                      <a:solidFill>
                        <a:srgbClr val="0000CC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15000"/>
                    </a:lnSpc>
                    <a:spcBef>
                      <a:spcPct val="20000"/>
                    </a:spcBef>
                    <a:buChar char="•"/>
                    <a:defRPr sz="2400" b="1">
                      <a:solidFill>
                        <a:srgbClr val="0066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15000"/>
                    </a:lnSpc>
                    <a:spcBef>
                      <a:spcPct val="20000"/>
                    </a:spcBef>
                    <a:buChar char="–"/>
                    <a:defRPr sz="1600" b="1">
                      <a:solidFill>
                        <a:srgbClr val="CC33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15000"/>
                    </a:lnSpc>
                    <a:spcBef>
                      <a:spcPct val="20000"/>
                    </a:spcBef>
                    <a:buChar char="»"/>
                    <a:defRPr sz="1500" b="1">
                      <a:solidFill>
                        <a:srgbClr val="9966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15000"/>
                    </a:lnSpc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500" b="1">
                      <a:solidFill>
                        <a:srgbClr val="9966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15000"/>
                    </a:lnSpc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500" b="1">
                      <a:solidFill>
                        <a:srgbClr val="9966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15000"/>
                    </a:lnSpc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500" b="1">
                      <a:solidFill>
                        <a:srgbClr val="9966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15000"/>
                    </a:lnSpc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500" b="1">
                      <a:solidFill>
                        <a:srgbClr val="9966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50000"/>
                    </a:spcBef>
                    <a:buFontTx/>
                    <a:buNone/>
                  </a:pPr>
                  <a:r>
                    <a:rPr lang="en-US" altLang="zh-CN" sz="1800">
                      <a:solidFill>
                        <a:srgbClr val="008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14</a:t>
                  </a:r>
                </a:p>
              </p:txBody>
            </p:sp>
            <p:sp>
              <p:nvSpPr>
                <p:cNvPr id="44112" name="Text Box 92"/>
                <p:cNvSpPr txBox="1">
                  <a:spLocks noChangeArrowheads="1"/>
                </p:cNvSpPr>
                <p:nvPr/>
              </p:nvSpPr>
              <p:spPr bwMode="auto">
                <a:xfrm>
                  <a:off x="4864" y="3885"/>
                  <a:ext cx="318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marL="342900" indent="-342900">
                    <a:lnSpc>
                      <a:spcPct val="115000"/>
                    </a:lnSpc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lnSpc>
                      <a:spcPct val="115000"/>
                    </a:lnSpc>
                    <a:spcBef>
                      <a:spcPct val="20000"/>
                    </a:spcBef>
                    <a:buChar char="–"/>
                    <a:defRPr sz="2000" b="1">
                      <a:solidFill>
                        <a:srgbClr val="0000CC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15000"/>
                    </a:lnSpc>
                    <a:spcBef>
                      <a:spcPct val="20000"/>
                    </a:spcBef>
                    <a:buChar char="•"/>
                    <a:defRPr sz="2400" b="1">
                      <a:solidFill>
                        <a:srgbClr val="0066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15000"/>
                    </a:lnSpc>
                    <a:spcBef>
                      <a:spcPct val="20000"/>
                    </a:spcBef>
                    <a:buChar char="–"/>
                    <a:defRPr sz="1600" b="1">
                      <a:solidFill>
                        <a:srgbClr val="CC33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15000"/>
                    </a:lnSpc>
                    <a:spcBef>
                      <a:spcPct val="20000"/>
                    </a:spcBef>
                    <a:buChar char="»"/>
                    <a:defRPr sz="1500" b="1">
                      <a:solidFill>
                        <a:srgbClr val="9966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15000"/>
                    </a:lnSpc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500" b="1">
                      <a:solidFill>
                        <a:srgbClr val="9966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15000"/>
                    </a:lnSpc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500" b="1">
                      <a:solidFill>
                        <a:srgbClr val="9966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15000"/>
                    </a:lnSpc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500" b="1">
                      <a:solidFill>
                        <a:srgbClr val="9966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15000"/>
                    </a:lnSpc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500" b="1">
                      <a:solidFill>
                        <a:srgbClr val="9966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50000"/>
                    </a:spcBef>
                    <a:buFontTx/>
                    <a:buNone/>
                  </a:pPr>
                  <a:r>
                    <a:rPr lang="en-US" altLang="zh-CN" sz="1800">
                      <a:solidFill>
                        <a:srgbClr val="008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15</a:t>
                  </a:r>
                </a:p>
              </p:txBody>
            </p:sp>
          </p:grpSp>
          <p:sp>
            <p:nvSpPr>
              <p:cNvPr id="44103" name="Rectangle 93"/>
              <p:cNvSpPr>
                <a:spLocks noChangeArrowheads="1"/>
              </p:cNvSpPr>
              <p:nvPr/>
            </p:nvSpPr>
            <p:spPr bwMode="auto">
              <a:xfrm>
                <a:off x="4127" y="1877"/>
                <a:ext cx="708" cy="2211"/>
              </a:xfrm>
              <a:prstGeom prst="rect">
                <a:avLst/>
              </a:prstGeom>
              <a:solidFill>
                <a:srgbClr val="008000">
                  <a:alpha val="16862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115000"/>
                  </a:lnSpc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har char="–"/>
                  <a:defRPr sz="2000" b="1">
                    <a:solidFill>
                      <a:srgbClr val="0000CC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15000"/>
                  </a:lnSpc>
                  <a:spcBef>
                    <a:spcPct val="20000"/>
                  </a:spcBef>
                  <a:buChar char="•"/>
                  <a:defRPr sz="2400" b="1">
                    <a:solidFill>
                      <a:srgbClr val="00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15000"/>
                  </a:lnSpc>
                  <a:spcBef>
                    <a:spcPct val="20000"/>
                  </a:spcBef>
                  <a:buChar char="–"/>
                  <a:defRPr sz="1600" b="1">
                    <a:solidFill>
                      <a:srgbClr val="CC33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15000"/>
                  </a:lnSpc>
                  <a:spcBef>
                    <a:spcPct val="20000"/>
                  </a:spcBef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zh-CN" altLang="en-US" sz="1800" b="0"/>
              </a:p>
            </p:txBody>
          </p:sp>
        </p:grpSp>
        <p:cxnSp>
          <p:nvCxnSpPr>
            <p:cNvPr id="156" name="直接连接符 155">
              <a:extLst>
                <a:ext uri="{FF2B5EF4-FFF2-40B4-BE49-F238E27FC236}">
                  <a16:creationId xmlns:a16="http://schemas.microsoft.com/office/drawing/2014/main" id="{9B9FB7CD-ABD6-453E-BFAF-469224CEB512}"/>
                </a:ext>
              </a:extLst>
            </p:cNvPr>
            <p:cNvCxnSpPr>
              <a:cxnSpLocks/>
            </p:cNvCxnSpPr>
            <p:nvPr/>
          </p:nvCxnSpPr>
          <p:spPr>
            <a:xfrm>
              <a:off x="3222625" y="3094008"/>
              <a:ext cx="0" cy="37624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063" name="矩形 70"/>
            <p:cNvSpPr>
              <a:spLocks noChangeArrowheads="1"/>
            </p:cNvSpPr>
            <p:nvPr/>
          </p:nvSpPr>
          <p:spPr bwMode="auto">
            <a:xfrm>
              <a:off x="2681288" y="3125335"/>
              <a:ext cx="5715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</a:t>
              </a:r>
              <a:endParaRPr lang="zh-CN" altLang="en-US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064" name="矩形 72"/>
            <p:cNvSpPr>
              <a:spLocks noChangeArrowheads="1"/>
            </p:cNvSpPr>
            <p:nvPr/>
          </p:nvSpPr>
          <p:spPr bwMode="auto">
            <a:xfrm>
              <a:off x="3219450" y="3095173"/>
              <a:ext cx="754063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addr</a:t>
              </a:r>
              <a:endParaRPr lang="zh-CN" altLang="en-US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4065" name="Group 7"/>
            <p:cNvGrpSpPr>
              <a:grpSpLocks/>
            </p:cNvGrpSpPr>
            <p:nvPr/>
          </p:nvGrpSpPr>
          <p:grpSpPr bwMode="auto">
            <a:xfrm>
              <a:off x="7993063" y="3047420"/>
              <a:ext cx="1028700" cy="831850"/>
              <a:chOff x="5035" y="1579"/>
              <a:chExt cx="648" cy="524"/>
            </a:xfrm>
          </p:grpSpPr>
          <p:sp>
            <p:nvSpPr>
              <p:cNvPr id="44100" name="Text Box 8"/>
              <p:cNvSpPr txBox="1">
                <a:spLocks noChangeArrowheads="1"/>
              </p:cNvSpPr>
              <p:nvPr/>
            </p:nvSpPr>
            <p:spPr bwMode="auto">
              <a:xfrm>
                <a:off x="5261" y="1579"/>
                <a:ext cx="422" cy="524"/>
              </a:xfrm>
              <a:prstGeom prst="rect">
                <a:avLst/>
              </a:prstGeom>
              <a:solidFill>
                <a:srgbClr val="0000FF">
                  <a:alpha val="25882"/>
                </a:srgbClr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rIns="0">
                <a:spAutoFit/>
              </a:bodyPr>
              <a:lstStyle>
                <a:lvl1pPr marL="342900" indent="-342900">
                  <a:lnSpc>
                    <a:spcPct val="115000"/>
                  </a:lnSpc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har char="–"/>
                  <a:defRPr sz="2000" b="1">
                    <a:solidFill>
                      <a:srgbClr val="0000CC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15000"/>
                  </a:lnSpc>
                  <a:spcBef>
                    <a:spcPct val="20000"/>
                  </a:spcBef>
                  <a:buChar char="•"/>
                  <a:defRPr sz="2400" b="1">
                    <a:solidFill>
                      <a:srgbClr val="00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15000"/>
                  </a:lnSpc>
                  <a:spcBef>
                    <a:spcPct val="20000"/>
                  </a:spcBef>
                  <a:buChar char="–"/>
                  <a:defRPr sz="1600" b="1">
                    <a:solidFill>
                      <a:srgbClr val="CC33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15000"/>
                  </a:lnSpc>
                  <a:spcBef>
                    <a:spcPct val="20000"/>
                  </a:spcBef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>
                    <a:solidFill>
                      <a:srgbClr val="CC33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</a:t>
                </a: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>
                    <a:solidFill>
                      <a:srgbClr val="CC33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设备</a:t>
                </a:r>
              </a:p>
            </p:txBody>
          </p:sp>
          <p:sp>
            <p:nvSpPr>
              <p:cNvPr id="44101" name="AutoShape 9"/>
              <p:cNvSpPr>
                <a:spLocks noChangeArrowheads="1"/>
              </p:cNvSpPr>
              <p:nvPr/>
            </p:nvSpPr>
            <p:spPr bwMode="auto">
              <a:xfrm>
                <a:off x="5035" y="1791"/>
                <a:ext cx="199" cy="141"/>
              </a:xfrm>
              <a:prstGeom prst="leftRightArrow">
                <a:avLst>
                  <a:gd name="adj1" fmla="val 50000"/>
                  <a:gd name="adj2" fmla="val 28227"/>
                </a:avLst>
              </a:prstGeom>
              <a:solidFill>
                <a:schemeClr val="bg1"/>
              </a:solidFill>
              <a:ln w="28575" algn="ctr">
                <a:solidFill>
                  <a:srgbClr val="CC33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marL="342900" indent="-342900">
                  <a:lnSpc>
                    <a:spcPct val="115000"/>
                  </a:lnSpc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har char="–"/>
                  <a:defRPr sz="2000" b="1">
                    <a:solidFill>
                      <a:srgbClr val="0000CC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15000"/>
                  </a:lnSpc>
                  <a:spcBef>
                    <a:spcPct val="20000"/>
                  </a:spcBef>
                  <a:buChar char="•"/>
                  <a:defRPr sz="2400" b="1">
                    <a:solidFill>
                      <a:srgbClr val="00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15000"/>
                  </a:lnSpc>
                  <a:spcBef>
                    <a:spcPct val="20000"/>
                  </a:spcBef>
                  <a:buChar char="–"/>
                  <a:defRPr sz="1600" b="1">
                    <a:solidFill>
                      <a:srgbClr val="CC33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15000"/>
                  </a:lnSpc>
                  <a:spcBef>
                    <a:spcPct val="20000"/>
                  </a:spcBef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rgbClr val="CC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4066" name="Group 10"/>
            <p:cNvGrpSpPr>
              <a:grpSpLocks/>
            </p:cNvGrpSpPr>
            <p:nvPr/>
          </p:nvGrpSpPr>
          <p:grpSpPr bwMode="auto">
            <a:xfrm>
              <a:off x="7991475" y="4352345"/>
              <a:ext cx="990600" cy="831850"/>
              <a:chOff x="5034" y="2415"/>
              <a:chExt cx="624" cy="524"/>
            </a:xfrm>
          </p:grpSpPr>
          <p:sp>
            <p:nvSpPr>
              <p:cNvPr id="44098" name="Text Box 11"/>
              <p:cNvSpPr txBox="1">
                <a:spLocks noChangeArrowheads="1"/>
              </p:cNvSpPr>
              <p:nvPr/>
            </p:nvSpPr>
            <p:spPr bwMode="auto">
              <a:xfrm>
                <a:off x="5261" y="2415"/>
                <a:ext cx="397" cy="524"/>
              </a:xfrm>
              <a:prstGeom prst="rect">
                <a:avLst/>
              </a:prstGeom>
              <a:solidFill>
                <a:srgbClr val="0000FF">
                  <a:alpha val="25882"/>
                </a:srgbClr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rIns="0">
                <a:spAutoFit/>
              </a:bodyPr>
              <a:lstStyle>
                <a:lvl1pPr marL="342900" indent="-342900">
                  <a:lnSpc>
                    <a:spcPct val="115000"/>
                  </a:lnSpc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har char="–"/>
                  <a:defRPr sz="2000" b="1">
                    <a:solidFill>
                      <a:srgbClr val="0000CC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15000"/>
                  </a:lnSpc>
                  <a:spcBef>
                    <a:spcPct val="20000"/>
                  </a:spcBef>
                  <a:buChar char="•"/>
                  <a:defRPr sz="2400" b="1">
                    <a:solidFill>
                      <a:srgbClr val="00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15000"/>
                  </a:lnSpc>
                  <a:spcBef>
                    <a:spcPct val="20000"/>
                  </a:spcBef>
                  <a:buChar char="–"/>
                  <a:defRPr sz="1600" b="1">
                    <a:solidFill>
                      <a:srgbClr val="CC33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15000"/>
                  </a:lnSpc>
                  <a:spcBef>
                    <a:spcPct val="20000"/>
                  </a:spcBef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>
                    <a:solidFill>
                      <a:srgbClr val="CC33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</a:t>
                </a:r>
                <a:endParaRPr lang="en-US" altLang="zh-CN">
                  <a:solidFill>
                    <a:srgbClr val="CC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>
                    <a:solidFill>
                      <a:srgbClr val="CC33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设备</a:t>
                </a:r>
              </a:p>
            </p:txBody>
          </p:sp>
          <p:sp>
            <p:nvSpPr>
              <p:cNvPr id="44099" name="AutoShape 12"/>
              <p:cNvSpPr>
                <a:spLocks noChangeArrowheads="1"/>
              </p:cNvSpPr>
              <p:nvPr/>
            </p:nvSpPr>
            <p:spPr bwMode="auto">
              <a:xfrm>
                <a:off x="5034" y="2614"/>
                <a:ext cx="227" cy="141"/>
              </a:xfrm>
              <a:prstGeom prst="leftRightArrow">
                <a:avLst>
                  <a:gd name="adj1" fmla="val 50000"/>
                  <a:gd name="adj2" fmla="val 32199"/>
                </a:avLst>
              </a:prstGeom>
              <a:solidFill>
                <a:schemeClr val="bg1"/>
              </a:solidFill>
              <a:ln w="28575" algn="ctr">
                <a:solidFill>
                  <a:srgbClr val="CC33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115000"/>
                  </a:lnSpc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har char="–"/>
                  <a:defRPr sz="2000" b="1">
                    <a:solidFill>
                      <a:srgbClr val="0000CC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15000"/>
                  </a:lnSpc>
                  <a:spcBef>
                    <a:spcPct val="20000"/>
                  </a:spcBef>
                  <a:buChar char="•"/>
                  <a:defRPr sz="2400" b="1">
                    <a:solidFill>
                      <a:srgbClr val="00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15000"/>
                  </a:lnSpc>
                  <a:spcBef>
                    <a:spcPct val="20000"/>
                  </a:spcBef>
                  <a:buChar char="–"/>
                  <a:defRPr sz="1600" b="1">
                    <a:solidFill>
                      <a:srgbClr val="CC33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15000"/>
                  </a:lnSpc>
                  <a:spcBef>
                    <a:spcPct val="20000"/>
                  </a:spcBef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zh-CN" altLang="en-US" sz="1800" b="0"/>
              </a:p>
            </p:txBody>
          </p:sp>
        </p:grpSp>
        <p:cxnSp>
          <p:nvCxnSpPr>
            <p:cNvPr id="165" name="直接连接符 164">
              <a:extLst>
                <a:ext uri="{FF2B5EF4-FFF2-40B4-BE49-F238E27FC236}">
                  <a16:creationId xmlns:a16="http://schemas.microsoft.com/office/drawing/2014/main" id="{3E6DE9A7-C31A-42FC-8F83-FC3EE58E1E9E}"/>
                </a:ext>
              </a:extLst>
            </p:cNvPr>
            <p:cNvCxnSpPr>
              <a:cxnSpLocks/>
            </p:cNvCxnSpPr>
            <p:nvPr/>
          </p:nvCxnSpPr>
          <p:spPr>
            <a:xfrm>
              <a:off x="7745413" y="4559282"/>
              <a:ext cx="0" cy="534992"/>
            </a:xfrm>
            <a:prstGeom prst="line">
              <a:avLst/>
            </a:prstGeom>
            <a:ln w="508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直接连接符 165">
              <a:extLst>
                <a:ext uri="{FF2B5EF4-FFF2-40B4-BE49-F238E27FC236}">
                  <a16:creationId xmlns:a16="http://schemas.microsoft.com/office/drawing/2014/main" id="{91F2F719-744D-493E-90B1-D0485B0D2C4B}"/>
                </a:ext>
              </a:extLst>
            </p:cNvPr>
            <p:cNvCxnSpPr>
              <a:cxnSpLocks/>
            </p:cNvCxnSpPr>
            <p:nvPr/>
          </p:nvCxnSpPr>
          <p:spPr>
            <a:xfrm>
              <a:off x="7092950" y="4559282"/>
              <a:ext cx="0" cy="534992"/>
            </a:xfrm>
            <a:prstGeom prst="line">
              <a:avLst/>
            </a:prstGeom>
            <a:ln w="508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069" name="Line 39"/>
            <p:cNvSpPr>
              <a:spLocks noChangeShapeType="1"/>
            </p:cNvSpPr>
            <p:nvPr/>
          </p:nvSpPr>
          <p:spPr bwMode="auto">
            <a:xfrm rot="-5400000">
              <a:off x="2051530" y="4914352"/>
              <a:ext cx="0" cy="3420000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70" name="Line 40"/>
            <p:cNvSpPr>
              <a:spLocks noChangeShapeType="1"/>
            </p:cNvSpPr>
            <p:nvPr/>
          </p:nvSpPr>
          <p:spPr bwMode="auto">
            <a:xfrm rot="16200000" flipV="1">
              <a:off x="3509498" y="6371942"/>
              <a:ext cx="504825" cy="0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71" name="Line 41"/>
            <p:cNvSpPr>
              <a:spLocks noChangeShapeType="1"/>
            </p:cNvSpPr>
            <p:nvPr/>
          </p:nvSpPr>
          <p:spPr bwMode="auto">
            <a:xfrm rot="-5400000" flipH="1" flipV="1">
              <a:off x="1072878" y="6331300"/>
              <a:ext cx="517525" cy="0"/>
            </a:xfrm>
            <a:prstGeom prst="line">
              <a:avLst/>
            </a:prstGeom>
            <a:noFill/>
            <a:ln w="3492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72" name="Line 51"/>
            <p:cNvSpPr>
              <a:spLocks noChangeShapeType="1"/>
            </p:cNvSpPr>
            <p:nvPr/>
          </p:nvSpPr>
          <p:spPr bwMode="auto">
            <a:xfrm flipV="1">
              <a:off x="341530" y="2664355"/>
              <a:ext cx="0" cy="3960000"/>
            </a:xfrm>
            <a:prstGeom prst="line">
              <a:avLst/>
            </a:prstGeom>
            <a:noFill/>
            <a:ln w="38100">
              <a:solidFill>
                <a:srgbClr val="00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73" name="Line 39"/>
            <p:cNvSpPr>
              <a:spLocks noChangeShapeType="1"/>
            </p:cNvSpPr>
            <p:nvPr/>
          </p:nvSpPr>
          <p:spPr bwMode="auto">
            <a:xfrm rot="-5400000">
              <a:off x="2575080" y="379740"/>
              <a:ext cx="19050" cy="4514850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74" name="Line 40"/>
            <p:cNvSpPr>
              <a:spLocks noChangeShapeType="1"/>
            </p:cNvSpPr>
            <p:nvPr/>
          </p:nvSpPr>
          <p:spPr bwMode="auto">
            <a:xfrm rot="5400000" flipV="1">
              <a:off x="4545806" y="2862346"/>
              <a:ext cx="503237" cy="0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75" name="Line 40"/>
            <p:cNvSpPr>
              <a:spLocks noChangeShapeType="1"/>
            </p:cNvSpPr>
            <p:nvPr/>
          </p:nvSpPr>
          <p:spPr bwMode="auto">
            <a:xfrm rot="5400000">
              <a:off x="1178850" y="2951915"/>
              <a:ext cx="576000" cy="0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76" name="Line 33"/>
            <p:cNvSpPr>
              <a:spLocks noChangeShapeType="1"/>
            </p:cNvSpPr>
            <p:nvPr/>
          </p:nvSpPr>
          <p:spPr bwMode="auto">
            <a:xfrm flipH="1">
              <a:off x="3851275" y="3266623"/>
              <a:ext cx="396875" cy="0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77" name="Line 40"/>
            <p:cNvSpPr>
              <a:spLocks noChangeShapeType="1"/>
            </p:cNvSpPr>
            <p:nvPr/>
          </p:nvSpPr>
          <p:spPr bwMode="auto">
            <a:xfrm rot="5400000" flipV="1">
              <a:off x="2673350" y="3728613"/>
              <a:ext cx="647700" cy="0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78" name="Line 50"/>
            <p:cNvSpPr>
              <a:spLocks noChangeShapeType="1"/>
            </p:cNvSpPr>
            <p:nvPr/>
          </p:nvSpPr>
          <p:spPr bwMode="auto">
            <a:xfrm rot="10800000" flipH="1">
              <a:off x="3556000" y="5251025"/>
              <a:ext cx="1008063" cy="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79" name="Line 40"/>
            <p:cNvSpPr>
              <a:spLocks noChangeShapeType="1"/>
            </p:cNvSpPr>
            <p:nvPr/>
          </p:nvSpPr>
          <p:spPr bwMode="auto">
            <a:xfrm rot="5400000" flipV="1">
              <a:off x="3338950" y="3657263"/>
              <a:ext cx="396000" cy="0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80" name="Line 50"/>
            <p:cNvSpPr>
              <a:spLocks noChangeShapeType="1"/>
            </p:cNvSpPr>
            <p:nvPr/>
          </p:nvSpPr>
          <p:spPr bwMode="auto">
            <a:xfrm rot="10800000" flipH="1">
              <a:off x="3528363" y="3855263"/>
              <a:ext cx="1404000" cy="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81" name="Line 40"/>
            <p:cNvSpPr>
              <a:spLocks noChangeShapeType="1"/>
            </p:cNvSpPr>
            <p:nvPr/>
          </p:nvSpPr>
          <p:spPr bwMode="auto">
            <a:xfrm rot="5400000">
              <a:off x="4302362" y="4485403"/>
              <a:ext cx="1260000" cy="0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82" name="Line 59"/>
            <p:cNvSpPr>
              <a:spLocks noChangeShapeType="1"/>
            </p:cNvSpPr>
            <p:nvPr/>
          </p:nvSpPr>
          <p:spPr bwMode="auto">
            <a:xfrm rot="5400000" flipV="1">
              <a:off x="2546805" y="3924085"/>
              <a:ext cx="0" cy="54000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83" name="Line 59"/>
            <p:cNvSpPr>
              <a:spLocks noChangeShapeType="1"/>
            </p:cNvSpPr>
            <p:nvPr/>
          </p:nvSpPr>
          <p:spPr bwMode="auto">
            <a:xfrm rot="-5400000" flipH="1" flipV="1">
              <a:off x="2042319" y="5670106"/>
              <a:ext cx="0" cy="468312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84" name="Line 40"/>
            <p:cNvSpPr>
              <a:spLocks noChangeShapeType="1"/>
            </p:cNvSpPr>
            <p:nvPr/>
          </p:nvSpPr>
          <p:spPr bwMode="auto">
            <a:xfrm rot="5400000">
              <a:off x="1430745" y="5058275"/>
              <a:ext cx="169200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85" name="Line 50"/>
            <p:cNvSpPr>
              <a:spLocks noChangeShapeType="1"/>
            </p:cNvSpPr>
            <p:nvPr/>
          </p:nvSpPr>
          <p:spPr bwMode="auto">
            <a:xfrm rot="10800000" flipH="1">
              <a:off x="2609850" y="5904262"/>
              <a:ext cx="431800" cy="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86" name="Line 40"/>
            <p:cNvSpPr>
              <a:spLocks noChangeShapeType="1"/>
            </p:cNvSpPr>
            <p:nvPr/>
          </p:nvSpPr>
          <p:spPr bwMode="auto">
            <a:xfrm rot="5400000">
              <a:off x="1872387" y="5184295"/>
              <a:ext cx="1440000" cy="0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87" name="Line 50"/>
            <p:cNvSpPr>
              <a:spLocks noChangeShapeType="1"/>
            </p:cNvSpPr>
            <p:nvPr/>
          </p:nvSpPr>
          <p:spPr bwMode="auto">
            <a:xfrm rot="10800000" flipH="1">
              <a:off x="2573338" y="4446163"/>
              <a:ext cx="288925" cy="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88" name="Line 59"/>
            <p:cNvSpPr>
              <a:spLocks noChangeShapeType="1"/>
            </p:cNvSpPr>
            <p:nvPr/>
          </p:nvSpPr>
          <p:spPr bwMode="auto">
            <a:xfrm rot="5400000" flipH="1" flipV="1">
              <a:off x="6250782" y="5841324"/>
              <a:ext cx="0" cy="1116013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89" name="Text Box 57"/>
            <p:cNvSpPr txBox="1">
              <a:spLocks noChangeArrowheads="1"/>
            </p:cNvSpPr>
            <p:nvPr/>
          </p:nvSpPr>
          <p:spPr bwMode="auto">
            <a:xfrm>
              <a:off x="6832600" y="6179300"/>
              <a:ext cx="1700213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zh-CN" altLang="en-US" sz="2000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控制信号线</a:t>
              </a:r>
            </a:p>
          </p:txBody>
        </p:sp>
        <p:sp>
          <p:nvSpPr>
            <p:cNvPr id="44090" name="Line 59"/>
            <p:cNvSpPr>
              <a:spLocks noChangeShapeType="1"/>
            </p:cNvSpPr>
            <p:nvPr/>
          </p:nvSpPr>
          <p:spPr bwMode="auto">
            <a:xfrm rot="5400000" flipH="1" flipV="1">
              <a:off x="6246019" y="6157119"/>
              <a:ext cx="0" cy="1116012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91" name="Text Box 57"/>
            <p:cNvSpPr txBox="1">
              <a:spLocks noChangeArrowheads="1"/>
            </p:cNvSpPr>
            <p:nvPr/>
          </p:nvSpPr>
          <p:spPr bwMode="auto">
            <a:xfrm>
              <a:off x="6784975" y="6488113"/>
              <a:ext cx="1701800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zh-CN" altLang="en-US" sz="2000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数据传送线</a:t>
              </a:r>
            </a:p>
          </p:txBody>
        </p:sp>
        <p:sp>
          <p:nvSpPr>
            <p:cNvPr id="190" name="矩形 189">
              <a:extLst>
                <a:ext uri="{FF2B5EF4-FFF2-40B4-BE49-F238E27FC236}">
                  <a16:creationId xmlns:a16="http://schemas.microsoft.com/office/drawing/2014/main" id="{96EC7766-97E6-49A1-90AB-E26A4BB803BF}"/>
                </a:ext>
              </a:extLst>
            </p:cNvPr>
            <p:cNvSpPr/>
            <p:nvPr/>
          </p:nvSpPr>
          <p:spPr>
            <a:xfrm>
              <a:off x="161925" y="2189126"/>
              <a:ext cx="5172075" cy="461489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4093" name="Text Box 57"/>
            <p:cNvSpPr txBox="1">
              <a:spLocks noChangeArrowheads="1"/>
            </p:cNvSpPr>
            <p:nvPr/>
          </p:nvSpPr>
          <p:spPr bwMode="auto">
            <a:xfrm>
              <a:off x="232569" y="2189174"/>
              <a:ext cx="2563812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zh-CN" altLang="en-US" sz="2000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中央处理器（</a:t>
              </a:r>
              <a:r>
                <a:rPr lang="en-US" altLang="zh-CN" sz="2000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r>
                <a:rPr lang="zh-CN" altLang="en-US" sz="2000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44094" name="Text Box 61"/>
            <p:cNvSpPr txBox="1">
              <a:spLocks noChangeArrowheads="1"/>
            </p:cNvSpPr>
            <p:nvPr/>
          </p:nvSpPr>
          <p:spPr bwMode="auto">
            <a:xfrm>
              <a:off x="926595" y="6076707"/>
              <a:ext cx="617537" cy="4616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FF">
                      <a:alpha val="25882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</a:p>
          </p:txBody>
        </p:sp>
        <p:sp>
          <p:nvSpPr>
            <p:cNvPr id="44095" name="Text Box 61"/>
            <p:cNvSpPr txBox="1">
              <a:spLocks noChangeArrowheads="1"/>
            </p:cNvSpPr>
            <p:nvPr/>
          </p:nvSpPr>
          <p:spPr bwMode="auto">
            <a:xfrm>
              <a:off x="619125" y="4861275"/>
              <a:ext cx="617538" cy="4616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FF">
                      <a:alpha val="25882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</a:p>
          </p:txBody>
        </p:sp>
        <p:sp>
          <p:nvSpPr>
            <p:cNvPr id="44096" name="Text Box 61"/>
            <p:cNvSpPr txBox="1">
              <a:spLocks noChangeArrowheads="1"/>
            </p:cNvSpPr>
            <p:nvPr/>
          </p:nvSpPr>
          <p:spPr bwMode="auto">
            <a:xfrm>
              <a:off x="1785938" y="4850162"/>
              <a:ext cx="619125" cy="4616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FF">
                      <a:alpha val="25882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</a:p>
          </p:txBody>
        </p:sp>
        <p:sp>
          <p:nvSpPr>
            <p:cNvPr id="44097" name="Text Box 61"/>
            <p:cNvSpPr txBox="1">
              <a:spLocks noChangeArrowheads="1"/>
            </p:cNvSpPr>
            <p:nvPr/>
          </p:nvSpPr>
          <p:spPr bwMode="auto">
            <a:xfrm>
              <a:off x="1738313" y="5897912"/>
              <a:ext cx="1262062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FF">
                      <a:alpha val="25882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ALUop</a:t>
              </a:r>
            </a:p>
          </p:txBody>
        </p:sp>
      </p:grpSp>
      <p:sp>
        <p:nvSpPr>
          <p:cNvPr id="44037" name="Line 59"/>
          <p:cNvSpPr>
            <a:spLocks noChangeShapeType="1"/>
          </p:cNvSpPr>
          <p:nvPr/>
        </p:nvSpPr>
        <p:spPr bwMode="auto">
          <a:xfrm rot="5400000" flipH="1" flipV="1">
            <a:off x="7770019" y="6157119"/>
            <a:ext cx="0" cy="1116012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038" name="Text Box 57"/>
          <p:cNvSpPr txBox="1">
            <a:spLocks noChangeArrowheads="1"/>
          </p:cNvSpPr>
          <p:nvPr/>
        </p:nvSpPr>
        <p:spPr bwMode="auto">
          <a:xfrm>
            <a:off x="8308975" y="6488113"/>
            <a:ext cx="17018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数据传送线</a:t>
            </a:r>
          </a:p>
        </p:txBody>
      </p:sp>
      <p:sp>
        <p:nvSpPr>
          <p:cNvPr id="44039" name="Line 59"/>
          <p:cNvSpPr>
            <a:spLocks noChangeShapeType="1"/>
          </p:cNvSpPr>
          <p:nvPr/>
        </p:nvSpPr>
        <p:spPr bwMode="auto">
          <a:xfrm rot="10800000" flipH="1" flipV="1">
            <a:off x="4781550" y="4554538"/>
            <a:ext cx="0" cy="539750"/>
          </a:xfrm>
          <a:prstGeom prst="line">
            <a:avLst/>
          </a:prstGeom>
          <a:noFill/>
          <a:ln w="38100">
            <a:solidFill>
              <a:srgbClr val="FF33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07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9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49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49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52000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+mn-lt"/>
              </a:rPr>
              <a:t>  Mainframe Era: 1950s - 1960s</a:t>
            </a:r>
          </a:p>
        </p:txBody>
      </p:sp>
      <p:pic>
        <p:nvPicPr>
          <p:cNvPr id="8" name="Picture 7" descr="MainframeComputer196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41694" y="1550957"/>
            <a:ext cx="5400600" cy="29032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17077" y="4527556"/>
            <a:ext cx="567063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342900">
              <a:buNone/>
            </a:pPr>
            <a:r>
              <a:rPr lang="en-US" sz="1500" dirty="0">
                <a:solidFill>
                  <a:prstClr val="black"/>
                </a:solidFill>
              </a:rPr>
              <a:t>Enabling Tech: Computers</a:t>
            </a:r>
          </a:p>
          <a:p>
            <a:pPr marL="0" lvl="1" defTabSz="342900">
              <a:buNone/>
            </a:pPr>
            <a:r>
              <a:rPr lang="en-US" sz="1500" dirty="0">
                <a:solidFill>
                  <a:prstClr val="black"/>
                </a:solidFill>
              </a:rPr>
              <a:t>Big Players: “Big Iron” (IBM, UNIVAC)</a:t>
            </a:r>
          </a:p>
          <a:p>
            <a:pPr marL="0" lvl="1" defTabSz="342900">
              <a:buNone/>
            </a:pPr>
            <a:r>
              <a:rPr lang="en-US" sz="1500" dirty="0">
                <a:solidFill>
                  <a:prstClr val="black"/>
                </a:solidFill>
              </a:rPr>
              <a:t>Cost: $1M, Target: Businesses</a:t>
            </a:r>
          </a:p>
          <a:p>
            <a:pPr marL="0" lvl="1" defTabSz="342900">
              <a:buNone/>
            </a:pPr>
            <a:r>
              <a:rPr lang="en-US" sz="1500" dirty="0">
                <a:solidFill>
                  <a:prstClr val="black"/>
                </a:solidFill>
              </a:rPr>
              <a:t>Using: COBOL, Fortran, timesharing OS</a:t>
            </a:r>
          </a:p>
        </p:txBody>
      </p:sp>
    </p:spTree>
    <p:extLst>
      <p:ext uri="{BB962C8B-B14F-4D97-AF65-F5344CB8AC3E}">
        <p14:creationId xmlns:p14="http://schemas.microsoft.com/office/powerpoint/2010/main" val="37139815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52000"/>
            <a:ext cx="10515600" cy="147969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+mn-lt"/>
              </a:rPr>
              <a:t>  Minicomputer Era: 1970s</a:t>
            </a:r>
          </a:p>
        </p:txBody>
      </p:sp>
      <p:pic>
        <p:nvPicPr>
          <p:cNvPr id="8" name="Picture 7" descr="vax11780.jpg"/>
          <p:cNvPicPr>
            <a:picLocks noChangeAspect="1"/>
          </p:cNvPicPr>
          <p:nvPr/>
        </p:nvPicPr>
        <p:blipFill rotWithShape="1">
          <a:blip r:embed="rId2" cstate="print"/>
          <a:srcRect t="9126" b="4632"/>
          <a:stretch/>
        </p:blipFill>
        <p:spPr>
          <a:xfrm>
            <a:off x="4332572" y="1646802"/>
            <a:ext cx="3005567" cy="286231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25672" y="4617133"/>
            <a:ext cx="617219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342900">
              <a:buNone/>
            </a:pPr>
            <a:r>
              <a:rPr lang="en-US" sz="1500" dirty="0">
                <a:solidFill>
                  <a:prstClr val="black"/>
                </a:solidFill>
              </a:rPr>
              <a:t>Enabling Tech: Integrated circuits</a:t>
            </a:r>
          </a:p>
          <a:p>
            <a:pPr marL="0" lvl="1" defTabSz="342900">
              <a:buNone/>
            </a:pPr>
            <a:r>
              <a:rPr lang="en-US" sz="1500" dirty="0">
                <a:solidFill>
                  <a:prstClr val="black"/>
                </a:solidFill>
              </a:rPr>
              <a:t>Big Players: Digital, HP</a:t>
            </a:r>
          </a:p>
          <a:p>
            <a:pPr marL="0" lvl="1" defTabSz="342900">
              <a:buNone/>
            </a:pPr>
            <a:r>
              <a:rPr lang="en-US" sz="1500" dirty="0">
                <a:solidFill>
                  <a:prstClr val="black"/>
                </a:solidFill>
              </a:rPr>
              <a:t>Cost: $10k, Target: Labs &amp; universities</a:t>
            </a:r>
          </a:p>
          <a:p>
            <a:pPr marL="0" lvl="1" defTabSz="342900">
              <a:buNone/>
            </a:pPr>
            <a:r>
              <a:rPr lang="en-US" sz="1500" dirty="0">
                <a:solidFill>
                  <a:prstClr val="black"/>
                </a:solidFill>
              </a:rPr>
              <a:t>Using: C, UNIX OS</a:t>
            </a:r>
          </a:p>
        </p:txBody>
      </p:sp>
    </p:spTree>
    <p:extLst>
      <p:ext uri="{BB962C8B-B14F-4D97-AF65-F5344CB8AC3E}">
        <p14:creationId xmlns:p14="http://schemas.microsoft.com/office/powerpoint/2010/main" val="5828220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5200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  </a:t>
            </a:r>
            <a:r>
              <a:rPr lang="en-US" sz="2400" dirty="0">
                <a:solidFill>
                  <a:schemeClr val="accent1"/>
                </a:solidFill>
                <a:latin typeface="+mn-lt"/>
              </a:rPr>
              <a:t>PC Era: Mid 1980s - Mid 2000s</a:t>
            </a:r>
          </a:p>
        </p:txBody>
      </p:sp>
      <p:pic>
        <p:nvPicPr>
          <p:cNvPr id="8" name="Picture 7" descr="IBM_PC_515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65730" y="1646802"/>
            <a:ext cx="3942438" cy="28490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53203" y="4563127"/>
            <a:ext cx="5929152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342900">
              <a:buNone/>
            </a:pPr>
            <a:r>
              <a:rPr lang="en-US" sz="1500" dirty="0">
                <a:solidFill>
                  <a:prstClr val="black"/>
                </a:solidFill>
              </a:rPr>
              <a:t>Enabling Tech: Microprocessors</a:t>
            </a:r>
          </a:p>
          <a:p>
            <a:pPr marL="0" lvl="1" defTabSz="342900">
              <a:buNone/>
            </a:pPr>
            <a:r>
              <a:rPr lang="en-US" sz="1500" dirty="0">
                <a:solidFill>
                  <a:prstClr val="black"/>
                </a:solidFill>
              </a:rPr>
              <a:t>Big Players: Apple, IBM</a:t>
            </a:r>
          </a:p>
          <a:p>
            <a:pPr marL="0" lvl="1" defTabSz="342900">
              <a:buNone/>
            </a:pPr>
            <a:r>
              <a:rPr lang="en-US" sz="1500" dirty="0">
                <a:solidFill>
                  <a:prstClr val="black"/>
                </a:solidFill>
              </a:rPr>
              <a:t>Cost: $1k, Target: Consumers (1/person)</a:t>
            </a:r>
          </a:p>
          <a:p>
            <a:pPr marL="0" lvl="1" defTabSz="342900">
              <a:buNone/>
            </a:pPr>
            <a:r>
              <a:rPr lang="en-US" sz="1500" dirty="0">
                <a:solidFill>
                  <a:prstClr val="black"/>
                </a:solidFill>
              </a:rPr>
              <a:t>Using: Basic, Java, DOS, Windows OS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446150" y="2456893"/>
            <a:ext cx="2078850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dirty="0"/>
              <a:t>改变了人类的工作方式</a:t>
            </a:r>
          </a:p>
        </p:txBody>
      </p:sp>
    </p:spTree>
    <p:extLst>
      <p:ext uri="{BB962C8B-B14F-4D97-AF65-F5344CB8AC3E}">
        <p14:creationId xmlns:p14="http://schemas.microsoft.com/office/powerpoint/2010/main" val="5524139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52000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+mn-lt"/>
              </a:rPr>
              <a:t>  Post-PC Era: Late 2000s - ???</a:t>
            </a:r>
          </a:p>
        </p:txBody>
      </p:sp>
      <p:pic>
        <p:nvPicPr>
          <p:cNvPr id="17920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521" y="1646802"/>
            <a:ext cx="2560485" cy="2754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990264" y="4617132"/>
            <a:ext cx="6172199" cy="136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342900">
              <a:buNone/>
            </a:pPr>
            <a:r>
              <a:rPr lang="en-US" b="1" dirty="0">
                <a:solidFill>
                  <a:prstClr val="black"/>
                </a:solidFill>
              </a:rPr>
              <a:t>Enabling Tech:</a:t>
            </a:r>
            <a:r>
              <a:rPr lang="en-US" dirty="0">
                <a:solidFill>
                  <a:prstClr val="black"/>
                </a:solidFill>
              </a:rPr>
              <a:t> Wireless networking, smartphones</a:t>
            </a:r>
            <a:endParaRPr lang="en-US" b="1" dirty="0">
              <a:solidFill>
                <a:prstClr val="black"/>
              </a:solidFill>
            </a:endParaRPr>
          </a:p>
          <a:p>
            <a:pPr marL="0" lvl="1" defTabSz="342900">
              <a:buNone/>
            </a:pPr>
            <a:r>
              <a:rPr lang="en-US" b="1" dirty="0">
                <a:solidFill>
                  <a:prstClr val="black"/>
                </a:solidFill>
              </a:rPr>
              <a:t>Big Players:</a:t>
            </a:r>
            <a:r>
              <a:rPr lang="en-US" dirty="0">
                <a:solidFill>
                  <a:prstClr val="black"/>
                </a:solidFill>
              </a:rPr>
              <a:t> Apple, Nokia, …</a:t>
            </a:r>
          </a:p>
          <a:p>
            <a:pPr marL="0" lvl="1" defTabSz="342900">
              <a:buNone/>
            </a:pPr>
            <a:r>
              <a:rPr lang="en-US" b="1" dirty="0">
                <a:solidFill>
                  <a:prstClr val="black"/>
                </a:solidFill>
              </a:rPr>
              <a:t>Cost:</a:t>
            </a:r>
            <a:r>
              <a:rPr lang="en-US" dirty="0">
                <a:solidFill>
                  <a:prstClr val="black"/>
                </a:solidFill>
              </a:rPr>
              <a:t> $500, </a:t>
            </a:r>
            <a:r>
              <a:rPr lang="en-US" b="1" dirty="0">
                <a:solidFill>
                  <a:prstClr val="black"/>
                </a:solidFill>
              </a:rPr>
              <a:t>Target:</a:t>
            </a:r>
            <a:r>
              <a:rPr lang="en-US" dirty="0">
                <a:solidFill>
                  <a:prstClr val="black"/>
                </a:solidFill>
              </a:rPr>
              <a:t> Consumers on the go</a:t>
            </a:r>
          </a:p>
          <a:p>
            <a:pPr marL="0" lvl="1" defTabSz="342900">
              <a:buNone/>
            </a:pPr>
            <a:r>
              <a:rPr lang="en-US" b="1" dirty="0">
                <a:solidFill>
                  <a:prstClr val="black"/>
                </a:solidFill>
              </a:rPr>
              <a:t>Using:</a:t>
            </a:r>
            <a:r>
              <a:rPr lang="en-US" dirty="0">
                <a:solidFill>
                  <a:prstClr val="black"/>
                </a:solidFill>
              </a:rPr>
              <a:t> Objective C, Android OS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90265" y="1768329"/>
            <a:ext cx="21119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None/>
            </a:pPr>
            <a:r>
              <a:rPr lang="en-US" sz="1500" dirty="0">
                <a:solidFill>
                  <a:srgbClr val="FF0000"/>
                </a:solidFill>
              </a:rPr>
              <a:t>Personal Mobile</a:t>
            </a:r>
          </a:p>
          <a:p>
            <a:pPr defTabSz="342900">
              <a:buNone/>
            </a:pPr>
            <a:r>
              <a:rPr lang="en-US" sz="1500" dirty="0">
                <a:solidFill>
                  <a:srgbClr val="FF0000"/>
                </a:solidFill>
              </a:rPr>
              <a:t>Devices (PMD):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46150" y="2456893"/>
            <a:ext cx="2078850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dirty="0"/>
              <a:t>改变了人类的生活方式</a:t>
            </a:r>
          </a:p>
        </p:txBody>
      </p:sp>
    </p:spTree>
    <p:extLst>
      <p:ext uri="{BB962C8B-B14F-4D97-AF65-F5344CB8AC3E}">
        <p14:creationId xmlns:p14="http://schemas.microsoft.com/office/powerpoint/2010/main" val="32506973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52000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i="0" dirty="0">
                <a:solidFill>
                  <a:schemeClr val="accent1"/>
                </a:solidFill>
                <a:latin typeface="+mn-lt"/>
              </a:rPr>
              <a:t>  Post-PC Era: Late 2000s - ???</a:t>
            </a:r>
          </a:p>
        </p:txBody>
      </p:sp>
      <p:pic>
        <p:nvPicPr>
          <p:cNvPr id="15" name="Picture 2" descr="C:\Users\JHsia\Desktop\1000px-Cloud_computi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091" y="1741972"/>
            <a:ext cx="3006544" cy="253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990263" y="4592117"/>
            <a:ext cx="639446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342900">
              <a:buNone/>
            </a:pPr>
            <a:r>
              <a:rPr lang="en-US" sz="1500" dirty="0">
                <a:solidFill>
                  <a:prstClr val="black"/>
                </a:solidFill>
              </a:rPr>
              <a:t>Enabling Tech: Local Area Networks, broadband Internet</a:t>
            </a:r>
          </a:p>
          <a:p>
            <a:pPr marL="0" lvl="1" defTabSz="342900">
              <a:buNone/>
            </a:pPr>
            <a:r>
              <a:rPr lang="en-US" sz="1500" dirty="0">
                <a:solidFill>
                  <a:prstClr val="black"/>
                </a:solidFill>
              </a:rPr>
              <a:t>Big Players: Amazon, Google, …</a:t>
            </a:r>
          </a:p>
          <a:p>
            <a:pPr marL="0" lvl="1" defTabSz="342900">
              <a:buNone/>
            </a:pPr>
            <a:r>
              <a:rPr lang="en-US" sz="1500" dirty="0">
                <a:solidFill>
                  <a:prstClr val="black"/>
                </a:solidFill>
              </a:rPr>
              <a:t>Target: Transient users or users who cannot afford high-end equipment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90265" y="1768329"/>
            <a:ext cx="2111953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None/>
            </a:pPr>
            <a:r>
              <a:rPr lang="en-US" dirty="0">
                <a:solidFill>
                  <a:srgbClr val="FF0000"/>
                </a:solidFill>
              </a:rPr>
              <a:t>Cloud</a:t>
            </a:r>
          </a:p>
          <a:p>
            <a:pPr defTabSz="342900">
              <a:buNone/>
            </a:pPr>
            <a:r>
              <a:rPr lang="en-US" dirty="0">
                <a:solidFill>
                  <a:srgbClr val="FF0000"/>
                </a:solidFill>
              </a:rPr>
              <a:t>Computing: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16181" y="2780929"/>
            <a:ext cx="1668542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dirty="0"/>
              <a:t>计算也是一种资源</a:t>
            </a:r>
          </a:p>
        </p:txBody>
      </p:sp>
    </p:spTree>
    <p:extLst>
      <p:ext uri="{BB962C8B-B14F-4D97-AF65-F5344CB8AC3E}">
        <p14:creationId xmlns:p14="http://schemas.microsoft.com/office/powerpoint/2010/main" val="1680515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52000"/>
            <a:ext cx="10515600" cy="1722292"/>
          </a:xfrm>
        </p:spPr>
        <p:txBody>
          <a:bodyPr>
            <a:normAutofit/>
          </a:bodyPr>
          <a:lstStyle/>
          <a:p>
            <a:r>
              <a:rPr lang="en-US" sz="2400" i="0" dirty="0">
                <a:solidFill>
                  <a:schemeClr val="accent1"/>
                </a:solidFill>
                <a:latin typeface="+mn-lt"/>
              </a:rPr>
              <a:t>Post-PC Era: Late 2000s - ???</a:t>
            </a:r>
          </a:p>
        </p:txBody>
      </p:sp>
      <p:pic>
        <p:nvPicPr>
          <p:cNvPr id="14" name="Picture 13" descr="ms_chicago_datacenter_contain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6760" y="1768328"/>
            <a:ext cx="1642706" cy="24003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28413" y="1768327"/>
            <a:ext cx="2178349" cy="865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None/>
            </a:pPr>
            <a:r>
              <a:rPr lang="en-US" sz="1500" dirty="0">
                <a:solidFill>
                  <a:srgbClr val="FF0000"/>
                </a:solidFill>
              </a:rPr>
              <a:t>Datacenters and</a:t>
            </a:r>
          </a:p>
          <a:p>
            <a:pPr defTabSz="342900">
              <a:buNone/>
            </a:pPr>
            <a:r>
              <a:rPr lang="en-US" sz="1500" dirty="0">
                <a:solidFill>
                  <a:srgbClr val="FF0000"/>
                </a:solidFill>
              </a:rPr>
              <a:t>Warehouse Scale</a:t>
            </a:r>
          </a:p>
          <a:p>
            <a:pPr defTabSz="342900">
              <a:buNone/>
            </a:pPr>
            <a:r>
              <a:rPr lang="en-US" sz="1500" dirty="0">
                <a:solidFill>
                  <a:srgbClr val="FF0000"/>
                </a:solidFill>
              </a:rPr>
              <a:t>Computers (WSC):</a:t>
            </a:r>
          </a:p>
        </p:txBody>
      </p:sp>
      <p:pic>
        <p:nvPicPr>
          <p:cNvPr id="1802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693" y="1768328"/>
            <a:ext cx="3077308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990263" y="4563127"/>
            <a:ext cx="6410046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342900">
              <a:buNone/>
            </a:pPr>
            <a:r>
              <a:rPr lang="en-US" sz="1500" dirty="0">
                <a:solidFill>
                  <a:prstClr val="black"/>
                </a:solidFill>
              </a:rPr>
              <a:t>Enabling Tech: Local Area Networks, cheap servers</a:t>
            </a:r>
          </a:p>
          <a:p>
            <a:pPr marL="0" lvl="1" defTabSz="342900">
              <a:buNone/>
            </a:pPr>
            <a:r>
              <a:rPr lang="en-US" sz="1500" dirty="0">
                <a:solidFill>
                  <a:prstClr val="black"/>
                </a:solidFill>
              </a:rPr>
              <a:t>Cost: $200M clusters + maintenance costs</a:t>
            </a:r>
          </a:p>
          <a:p>
            <a:pPr marL="0" lvl="1" defTabSz="342900">
              <a:buNone/>
            </a:pPr>
            <a:r>
              <a:rPr lang="en-US" sz="1500" dirty="0">
                <a:solidFill>
                  <a:prstClr val="black"/>
                </a:solidFill>
              </a:rPr>
              <a:t>Target: Internet services and PMDs</a:t>
            </a:r>
          </a:p>
          <a:p>
            <a:pPr marL="0" lvl="1" defTabSz="342900">
              <a:buNone/>
            </a:pPr>
            <a:r>
              <a:rPr lang="en-US" sz="1500" dirty="0">
                <a:solidFill>
                  <a:prstClr val="black"/>
                </a:solidFill>
              </a:rPr>
              <a:t>Usages: </a:t>
            </a:r>
            <a:r>
              <a:rPr lang="en-US" sz="1500" dirty="0" err="1">
                <a:solidFill>
                  <a:prstClr val="black"/>
                </a:solidFill>
              </a:rPr>
              <a:t>MapReduce</a:t>
            </a:r>
            <a:r>
              <a:rPr lang="en-US" sz="1500" dirty="0">
                <a:solidFill>
                  <a:prstClr val="black"/>
                </a:solidFill>
              </a:rPr>
              <a:t>, Ruby on Rails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745" y="3129988"/>
            <a:ext cx="224801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122116" y="5211199"/>
            <a:ext cx="2502276" cy="327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dirty="0"/>
              <a:t>数据也是一种生产资料</a:t>
            </a:r>
          </a:p>
        </p:txBody>
      </p:sp>
    </p:spTree>
    <p:extLst>
      <p:ext uri="{BB962C8B-B14F-4D97-AF65-F5344CB8AC3E}">
        <p14:creationId xmlns:p14="http://schemas.microsoft.com/office/powerpoint/2010/main" val="39525204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AutoShape 2" descr="http://img.cnbeta.com/newsimg/090617/0737230547862965.png"/>
          <p:cNvSpPr>
            <a:spLocks noChangeAspect="1" noChangeArrowheads="1"/>
          </p:cNvSpPr>
          <p:nvPr/>
        </p:nvSpPr>
        <p:spPr bwMode="auto">
          <a:xfrm>
            <a:off x="2714625" y="754856"/>
            <a:ext cx="228600" cy="228600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7636" name="AutoShape 4" descr="http://img.cnbeta.com/newsimg/090617/0737230547862965.png"/>
          <p:cNvSpPr>
            <a:spLocks noChangeAspect="1" noChangeArrowheads="1"/>
          </p:cNvSpPr>
          <p:nvPr/>
        </p:nvSpPr>
        <p:spPr bwMode="auto">
          <a:xfrm>
            <a:off x="2714625" y="754856"/>
            <a:ext cx="228600" cy="228600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 descr="073723054786296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71764" y="1685814"/>
            <a:ext cx="8428692" cy="498354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77498" y="847432"/>
            <a:ext cx="1101722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000" dirty="0" err="1"/>
              <a:t>iSuppli</a:t>
            </a:r>
            <a:r>
              <a:rPr lang="zh-CN" altLang="en-US" sz="2000" dirty="0"/>
              <a:t>公司的首席分析师</a:t>
            </a:r>
            <a:r>
              <a:rPr lang="en-US" altLang="zh-CN" sz="2000" dirty="0"/>
              <a:t>Len </a:t>
            </a:r>
            <a:r>
              <a:rPr lang="en-US" altLang="zh-CN" sz="2000" dirty="0" err="1"/>
              <a:t>Jelinek</a:t>
            </a:r>
            <a:r>
              <a:rPr lang="zh-CN" altLang="en-US" sz="2000" dirty="0"/>
              <a:t>称：</a:t>
            </a:r>
            <a:r>
              <a:rPr lang="zh-CN" altLang="en-US" sz="2000" dirty="0">
                <a:solidFill>
                  <a:srgbClr val="FF0000"/>
                </a:solidFill>
              </a:rPr>
              <a:t>摩尔定律将可能在</a:t>
            </a:r>
            <a:r>
              <a:rPr lang="en-US" altLang="zh-CN" sz="2000" dirty="0">
                <a:solidFill>
                  <a:srgbClr val="FF0000"/>
                </a:solidFill>
              </a:rPr>
              <a:t>2017</a:t>
            </a:r>
            <a:r>
              <a:rPr lang="zh-CN" altLang="en-US" sz="2000" dirty="0">
                <a:solidFill>
                  <a:srgbClr val="FF0000"/>
                </a:solidFill>
              </a:rPr>
              <a:t>年到达极限，</a:t>
            </a:r>
            <a:r>
              <a:rPr lang="zh-CN" altLang="en-US" sz="2000" dirty="0"/>
              <a:t>当芯片工艺从</a:t>
            </a:r>
            <a:r>
              <a:rPr lang="en-US" altLang="zh-CN" sz="2000" dirty="0"/>
              <a:t>14</a:t>
            </a:r>
            <a:r>
              <a:rPr lang="zh-CN" altLang="en-US" sz="2000" dirty="0"/>
              <a:t>纳米向</a:t>
            </a:r>
            <a:r>
              <a:rPr lang="en-US" altLang="zh-CN" sz="2000" dirty="0"/>
              <a:t>7</a:t>
            </a:r>
            <a:r>
              <a:rPr lang="zh-CN" altLang="en-US" sz="2000" dirty="0"/>
              <a:t>纳米进军时，半导体的工艺技术将达到芯片制造的极限。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9734A00-B745-4905-8F63-B7212AD57F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52000"/>
            <a:ext cx="10515600" cy="37260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1800" b="1" i="0">
                <a:solidFill>
                  <a:srgbClr val="FF0000"/>
                </a:solidFill>
                <a:latin typeface="+mj-lt"/>
                <a:ea typeface="+mj-ea"/>
                <a:cs typeface="楷体_GB2312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1800" b="1" i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cs typeface="楷体_GB2312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1800" b="1" i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cs typeface="楷体_GB2312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1800" b="1" i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cs typeface="楷体_GB2312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1800" b="1" i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cs typeface="楷体_GB2312"/>
              </a:defRPr>
            </a:lvl5pPr>
            <a:lvl6pPr marL="3429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1800" b="1" i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6858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1800" b="1" i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10287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1800" b="1" i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13716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1800" b="1" i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en-US" altLang="zh-CN" sz="2400" kern="0">
                <a:latin typeface="+mn-lt"/>
              </a:rPr>
              <a:t>Moore’s Law</a:t>
            </a:r>
            <a:endParaRPr lang="zh-CN" altLang="en-US" sz="2400" kern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5851931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52000"/>
            <a:ext cx="10515600" cy="479747"/>
          </a:xfrm>
        </p:spPr>
        <p:txBody>
          <a:bodyPr/>
          <a:lstStyle/>
          <a:p>
            <a:r>
              <a:rPr lang="zh-CN" altLang="en-US" sz="3200" dirty="0">
                <a:latin typeface="+mn-lt"/>
              </a:rPr>
              <a:t>  计算机处理的信息</a:t>
            </a:r>
          </a:p>
        </p:txBody>
      </p:sp>
      <p:pic>
        <p:nvPicPr>
          <p:cNvPr id="2170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764704"/>
            <a:ext cx="8024276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55349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188640"/>
            <a:ext cx="8610600" cy="479747"/>
          </a:xfrm>
        </p:spPr>
        <p:txBody>
          <a:bodyPr/>
          <a:lstStyle/>
          <a:p>
            <a:r>
              <a:rPr lang="zh-CN" altLang="en-US" sz="3200" dirty="0"/>
              <a:t>并发与并行</a:t>
            </a:r>
            <a:endParaRPr lang="en-US" sz="3200" dirty="0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95400" y="980728"/>
            <a:ext cx="10585176" cy="3484928"/>
          </a:xfrm>
        </p:spPr>
        <p:txBody>
          <a:bodyPr/>
          <a:lstStyle/>
          <a:p>
            <a:pPr>
              <a:buFont typeface="Wingdings" panose="05000000000000000000" pitchFamily="2" charset="2"/>
              <a:buChar char="p"/>
            </a:pPr>
            <a:r>
              <a:rPr lang="en-US" sz="2550" dirty="0"/>
              <a:t> </a:t>
            </a:r>
            <a:r>
              <a:rPr lang="zh-CN" altLang="en-US" sz="2550" dirty="0"/>
              <a:t>并发</a:t>
            </a:r>
            <a:r>
              <a:rPr lang="en-US" sz="2550" dirty="0"/>
              <a:t>:  </a:t>
            </a:r>
            <a:r>
              <a:rPr lang="zh-CN" altLang="en-US" sz="2550" dirty="0"/>
              <a:t>逻辑上的并行，物理上交替执行</a:t>
            </a:r>
            <a:endParaRPr lang="en-US" altLang="zh-CN" sz="2550" dirty="0"/>
          </a:p>
          <a:p>
            <a:pPr>
              <a:buFont typeface="Wingdings" panose="05000000000000000000" pitchFamily="2" charset="2"/>
              <a:buChar char="p"/>
            </a:pPr>
            <a:r>
              <a:rPr lang="en-US" sz="2550" dirty="0"/>
              <a:t> </a:t>
            </a:r>
            <a:r>
              <a:rPr lang="zh-CN" altLang="en-US" sz="2550" dirty="0"/>
              <a:t>并行</a:t>
            </a:r>
            <a:r>
              <a:rPr lang="en-US" sz="2550" dirty="0"/>
              <a:t>:  </a:t>
            </a:r>
            <a:r>
              <a:rPr lang="zh-CN" altLang="en-US" sz="2550" dirty="0"/>
              <a:t>物理上</a:t>
            </a:r>
            <a:r>
              <a:rPr lang="zh-CN" altLang="en-US" sz="2550"/>
              <a:t>的并行（是系统真正地运行更快）</a:t>
            </a:r>
            <a:endParaRPr lang="en-US" sz="2550" dirty="0"/>
          </a:p>
          <a:p>
            <a:pPr marL="0" indent="0">
              <a:buNone/>
            </a:pPr>
            <a:endParaRPr lang="en-US" sz="2550" dirty="0"/>
          </a:p>
          <a:p>
            <a:pPr>
              <a:buFont typeface="Wingdings" panose="05000000000000000000" pitchFamily="2" charset="2"/>
              <a:buChar char="p"/>
            </a:pPr>
            <a:r>
              <a:rPr lang="en-US" sz="2550" dirty="0"/>
              <a:t> </a:t>
            </a:r>
            <a:r>
              <a:rPr lang="zh-CN" altLang="en-US" sz="2550" dirty="0"/>
              <a:t>线程级并发（</a:t>
            </a:r>
            <a:r>
              <a:rPr lang="en-US" sz="2550" dirty="0"/>
              <a:t>Thread-Level Concurrency</a:t>
            </a:r>
            <a:r>
              <a:rPr lang="zh-CN" altLang="en-US" sz="2550" dirty="0"/>
              <a:t>）</a:t>
            </a:r>
            <a:endParaRPr lang="en-US" sz="2550" dirty="0"/>
          </a:p>
          <a:p>
            <a:pPr>
              <a:buFont typeface="Wingdings" panose="05000000000000000000" pitchFamily="2" charset="2"/>
              <a:buChar char="p"/>
            </a:pPr>
            <a:r>
              <a:rPr lang="en-US" sz="2550" dirty="0"/>
              <a:t> </a:t>
            </a:r>
            <a:r>
              <a:rPr lang="zh-CN" altLang="en-US" sz="2550" dirty="0"/>
              <a:t>指令级并行（</a:t>
            </a:r>
            <a:r>
              <a:rPr lang="en-US" sz="2550" dirty="0"/>
              <a:t>Instruction-Level Parallelism</a:t>
            </a:r>
            <a:r>
              <a:rPr lang="zh-CN" altLang="en-US" sz="2550" dirty="0"/>
              <a:t>）</a:t>
            </a:r>
            <a:endParaRPr lang="en-US" sz="2550" dirty="0"/>
          </a:p>
          <a:p>
            <a:pPr>
              <a:buFont typeface="Wingdings" panose="05000000000000000000" pitchFamily="2" charset="2"/>
              <a:buChar char="p"/>
            </a:pPr>
            <a:r>
              <a:rPr lang="en-US" sz="2550" dirty="0"/>
              <a:t> </a:t>
            </a:r>
            <a:r>
              <a:rPr lang="zh-CN" altLang="en-US" sz="2550" dirty="0"/>
              <a:t>单指令多数据级并行（</a:t>
            </a:r>
            <a:r>
              <a:rPr lang="en-US" sz="2550" dirty="0"/>
              <a:t>Single-Instruction, Multiple-Data (SIMD) Parallelism</a:t>
            </a:r>
            <a:r>
              <a:rPr lang="zh-CN" altLang="en-US" sz="2550" dirty="0"/>
              <a:t>）</a:t>
            </a:r>
            <a:endParaRPr lang="en-US" sz="255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064" y="4368582"/>
            <a:ext cx="4749436" cy="248941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432" y="4516363"/>
            <a:ext cx="4298932" cy="234163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91344" y="5229200"/>
            <a:ext cx="792088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400" dirty="0"/>
              <a:t>并发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001970" y="5229199"/>
            <a:ext cx="792088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400" dirty="0"/>
              <a:t>并行</a:t>
            </a:r>
          </a:p>
        </p:txBody>
      </p:sp>
    </p:spTree>
    <p:extLst>
      <p:ext uri="{BB962C8B-B14F-4D97-AF65-F5344CB8AC3E}">
        <p14:creationId xmlns:p14="http://schemas.microsoft.com/office/powerpoint/2010/main" val="214288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9336" y="153619"/>
            <a:ext cx="8343900" cy="479747"/>
          </a:xfrm>
          <a:noFill/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200" dirty="0"/>
              <a:t>Amdahl</a:t>
            </a:r>
            <a:r>
              <a:rPr lang="zh-CN" altLang="en-US" sz="3200" dirty="0"/>
              <a:t>定律</a:t>
            </a:r>
          </a:p>
        </p:txBody>
      </p:sp>
      <p:sp>
        <p:nvSpPr>
          <p:cNvPr id="428035" name="Rectangle 3">
            <a:extLst>
              <a:ext uri="{FF2B5EF4-FFF2-40B4-BE49-F238E27FC236}">
                <a16:creationId xmlns:a16="http://schemas.microsoft.com/office/drawing/2014/main" id="{B7DCE27A-322E-491C-BE2A-FC9AB0FD495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524000" y="773113"/>
            <a:ext cx="9144000" cy="3715376"/>
          </a:xfrm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marL="203200" indent="-203200">
              <a:lnSpc>
                <a:spcPct val="105000"/>
              </a:lnSpc>
              <a:defRPr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阿姆达尔定律是计算机系统设计方面重要的定量原则之一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95300" lvl="1" indent="0">
              <a:buNone/>
              <a:defRPr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基本思想：对系统中某部分（硬件或软件）进行更新所带来的系统性能改进程度，取决于该部分被使用的频率或其执行时间占总执行时间的比例。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95300" lvl="1" indent="0">
              <a:spcBef>
                <a:spcPct val="0"/>
              </a:spcBef>
              <a:buNone/>
              <a:defRPr/>
            </a:pPr>
            <a:r>
              <a:rPr lang="zh-CN" altLang="en-US" sz="2200" dirty="0">
                <a:solidFill>
                  <a:srgbClr val="FF0000"/>
                </a:solidFill>
                <a:ea typeface="黑体" panose="02010609060101010101" pitchFamily="49" charset="-122"/>
              </a:rPr>
              <a:t>                                    </a:t>
            </a:r>
            <a:r>
              <a:rPr lang="zh-CN" altLang="en-US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改进部分执行时间 </a:t>
            </a:r>
            <a:endParaRPr lang="en-US" altLang="zh-CN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95300" lvl="1" indent="0">
              <a:spcBef>
                <a:spcPct val="0"/>
              </a:spcBef>
              <a:buNone/>
              <a:defRPr/>
            </a:pPr>
            <a:r>
              <a:rPr lang="en-US" altLang="zh-CN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                               </a:t>
            </a:r>
            <a:r>
              <a:rPr lang="zh-CN" altLang="en-US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改进部分的改进倍数</a:t>
            </a:r>
            <a:r>
              <a:rPr lang="en-US" altLang="zh-CN" dirty="0">
                <a:solidFill>
                  <a:srgbClr val="FF0000"/>
                </a:solidFill>
                <a:ea typeface="黑体" panose="02010609060101010101" pitchFamily="49" charset="-122"/>
              </a:rPr>
              <a:t>              </a:t>
            </a:r>
            <a:endParaRPr lang="zh-CN" altLang="en-US" dirty="0">
              <a:solidFill>
                <a:srgbClr val="FF0000"/>
              </a:solidFill>
              <a:ea typeface="黑体" panose="02010609060101010101" pitchFamily="49" charset="-122"/>
            </a:endParaRPr>
          </a:p>
          <a:p>
            <a:pPr marL="495300" lvl="1" indent="0">
              <a:spcBef>
                <a:spcPct val="0"/>
              </a:spcBef>
              <a:buNone/>
              <a:defRPr/>
            </a:pPr>
            <a:r>
              <a:rPr lang="zh-CN" altLang="en-US" sz="22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或</a:t>
            </a:r>
          </a:p>
          <a:p>
            <a:pPr marL="495300" lvl="1" indent="0">
              <a:spcBef>
                <a:spcPct val="0"/>
              </a:spcBef>
              <a:buNone/>
              <a:defRPr/>
            </a:pPr>
            <a:r>
              <a:rPr lang="en-US" altLang="zh-CN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           </a:t>
            </a:r>
            <a:r>
              <a:rPr lang="en-US" altLang="zh-CN" sz="2200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                              1</a:t>
            </a:r>
          </a:p>
          <a:p>
            <a:pPr marL="495300" lvl="1" indent="0">
              <a:spcBef>
                <a:spcPct val="0"/>
              </a:spcBef>
              <a:buNone/>
              <a:defRPr/>
            </a:pPr>
            <a:r>
              <a:rPr lang="en-US" altLang="zh-CN" sz="2200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              </a:t>
            </a:r>
            <a:r>
              <a:rPr lang="zh-CN" altLang="en-US" sz="1900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改进部分时间比例</a:t>
            </a:r>
            <a:r>
              <a:rPr lang="en-US" altLang="zh-CN" sz="1900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lang="zh-CN" altLang="en-US" sz="1900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改进部分的改进倍数</a:t>
            </a:r>
            <a:r>
              <a:rPr lang="en-US" altLang="zh-CN" sz="1900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</a:t>
            </a:r>
            <a:r>
              <a:rPr lang="zh-CN" altLang="en-US" sz="1900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未改进部分时间比例</a:t>
            </a:r>
            <a:endParaRPr lang="en-US" altLang="zh-CN" sz="1900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5716" name="矩形 1"/>
          <p:cNvSpPr>
            <a:spLocks noChangeArrowheads="1"/>
          </p:cNvSpPr>
          <p:nvPr/>
        </p:nvSpPr>
        <p:spPr bwMode="auto">
          <a:xfrm>
            <a:off x="7310439" y="2590800"/>
            <a:ext cx="27654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未改进部分执行时间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F82D2086-1FE1-4AC9-B0A4-3A40CBE2D135}"/>
              </a:ext>
            </a:extLst>
          </p:cNvPr>
          <p:cNvCxnSpPr>
            <a:cxnSpLocks/>
          </p:cNvCxnSpPr>
          <p:nvPr/>
        </p:nvCxnSpPr>
        <p:spPr>
          <a:xfrm>
            <a:off x="4583832" y="2780928"/>
            <a:ext cx="2609850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718" name="矩形 5"/>
          <p:cNvSpPr>
            <a:spLocks noChangeArrowheads="1"/>
          </p:cNvSpPr>
          <p:nvPr/>
        </p:nvSpPr>
        <p:spPr bwMode="auto">
          <a:xfrm>
            <a:off x="2038350" y="2590800"/>
            <a:ext cx="25860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改进后的执行时间 </a:t>
            </a:r>
            <a:r>
              <a:rPr lang="en-US" altLang="zh-CN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</a:t>
            </a:r>
            <a:endParaRPr lang="zh-CN" altLang="en-US" sz="2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719" name="矩形 6"/>
          <p:cNvSpPr>
            <a:spLocks noChangeArrowheads="1"/>
          </p:cNvSpPr>
          <p:nvPr/>
        </p:nvSpPr>
        <p:spPr bwMode="auto">
          <a:xfrm>
            <a:off x="2038350" y="3741738"/>
            <a:ext cx="20653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整体改进倍数 </a:t>
            </a:r>
            <a:r>
              <a:rPr lang="en-US" altLang="zh-CN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</a:t>
            </a:r>
            <a:endParaRPr lang="zh-CN" altLang="en-US" sz="200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EDC3E2F-1464-4C22-9DE9-3AD2EF96122A}"/>
              </a:ext>
            </a:extLst>
          </p:cNvPr>
          <p:cNvCxnSpPr>
            <a:cxnSpLocks/>
          </p:cNvCxnSpPr>
          <p:nvPr/>
        </p:nvCxnSpPr>
        <p:spPr>
          <a:xfrm>
            <a:off x="3975100" y="3878263"/>
            <a:ext cx="6503988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721" name="矩形 10"/>
          <p:cNvSpPr>
            <a:spLocks noChangeArrowheads="1"/>
          </p:cNvSpPr>
          <p:nvPr/>
        </p:nvSpPr>
        <p:spPr bwMode="auto">
          <a:xfrm>
            <a:off x="1343472" y="4448175"/>
            <a:ext cx="9433048" cy="887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3100"/>
              </a:lnSpc>
              <a:spcBef>
                <a:spcPct val="0"/>
              </a:spcBef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若整数乘法器改进后可加快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，整数乘法指令在程序中占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40%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，则整体性能可改进多少倍？若占比达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60%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90%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，则整体性能分别能改进多少倍？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0CAD66C-A8D0-4C28-964E-390F5FE22404}"/>
              </a:ext>
            </a:extLst>
          </p:cNvPr>
          <p:cNvSpPr/>
          <p:nvPr/>
        </p:nvSpPr>
        <p:spPr>
          <a:xfrm>
            <a:off x="1524000" y="5411788"/>
            <a:ext cx="4273550" cy="1123384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266700" algn="just">
              <a:spcAft>
                <a:spcPts val="0"/>
              </a:spcAft>
              <a:defRPr/>
            </a:pP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40%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1/(0.4/10+0.6)=1.56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66700" algn="just">
              <a:spcAft>
                <a:spcPts val="0"/>
              </a:spcAft>
              <a:defRPr/>
            </a:pP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60%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1/(0.6/10+0.4)=2.17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66700" algn="just">
              <a:spcAft>
                <a:spcPts val="0"/>
              </a:spcAft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90%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1/(0.9/10+0.1)=5.26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93A0334-CB48-4D1B-ADCB-685204A0A304}"/>
              </a:ext>
            </a:extLst>
          </p:cNvPr>
          <p:cNvSpPr/>
          <p:nvPr/>
        </p:nvSpPr>
        <p:spPr>
          <a:xfrm>
            <a:off x="7602538" y="3225801"/>
            <a:ext cx="2182812" cy="4585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None/>
              <a:defRPr/>
            </a:pPr>
            <a:r>
              <a:rPr lang="en-US" altLang="zh-CN" sz="2800" i="1" kern="100" dirty="0">
                <a:latin typeface="Times New Roman" panose="02020603050405020304" pitchFamily="18" charset="0"/>
              </a:rPr>
              <a:t>p</a:t>
            </a:r>
            <a:r>
              <a:rPr lang="en-US" altLang="zh-CN" sz="2800" kern="100" dirty="0">
                <a:latin typeface="Times New Roman" panose="02020603050405020304" pitchFamily="18" charset="0"/>
              </a:rPr>
              <a:t>=1/(</a:t>
            </a:r>
            <a:r>
              <a:rPr lang="en-US" altLang="zh-CN" sz="2800" i="1" kern="100" dirty="0">
                <a:latin typeface="Times New Roman" panose="02020603050405020304" pitchFamily="18" charset="0"/>
              </a:rPr>
              <a:t>t</a:t>
            </a:r>
            <a:r>
              <a:rPr lang="en-US" altLang="zh-CN" sz="2800" kern="100" dirty="0">
                <a:latin typeface="Times New Roman" panose="02020603050405020304" pitchFamily="18" charset="0"/>
              </a:rPr>
              <a:t>/</a:t>
            </a:r>
            <a:r>
              <a:rPr lang="en-US" altLang="zh-CN" sz="2800" i="1" kern="100" dirty="0">
                <a:latin typeface="Times New Roman" panose="02020603050405020304" pitchFamily="18" charset="0"/>
              </a:rPr>
              <a:t>n</a:t>
            </a:r>
            <a:r>
              <a:rPr lang="en-US" altLang="zh-CN" sz="2800" kern="100" dirty="0">
                <a:latin typeface="Times New Roman" panose="02020603050405020304" pitchFamily="18" charset="0"/>
              </a:rPr>
              <a:t> +1-</a:t>
            </a:r>
            <a:r>
              <a:rPr lang="en-US" altLang="zh-CN" sz="2800" i="1" kern="100" dirty="0">
                <a:latin typeface="Times New Roman" panose="02020603050405020304" pitchFamily="18" charset="0"/>
              </a:rPr>
              <a:t>t</a:t>
            </a:r>
            <a:r>
              <a:rPr lang="en-US" altLang="zh-CN" sz="2800" kern="100" dirty="0">
                <a:latin typeface="Times New Roman" panose="02020603050405020304" pitchFamily="18" charset="0"/>
              </a:rPr>
              <a:t>)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71259048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1344" y="116632"/>
            <a:ext cx="8343900" cy="479747"/>
          </a:xfrm>
          <a:noFill/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200" dirty="0"/>
              <a:t>Amdahl</a:t>
            </a:r>
            <a:r>
              <a:rPr lang="zh-CN" altLang="en-US" sz="3200" dirty="0"/>
              <a:t>定律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93A0334-CB48-4D1B-ADCB-685204A0A304}"/>
              </a:ext>
            </a:extLst>
          </p:cNvPr>
          <p:cNvSpPr/>
          <p:nvPr/>
        </p:nvSpPr>
        <p:spPr>
          <a:xfrm>
            <a:off x="3647728" y="2204864"/>
            <a:ext cx="2181225" cy="4585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None/>
              <a:defRPr/>
            </a:pPr>
            <a:r>
              <a:rPr lang="en-US" altLang="zh-CN" sz="2800" i="1" kern="100" dirty="0">
                <a:latin typeface="Times New Roman" panose="02020603050405020304" pitchFamily="18" charset="0"/>
              </a:rPr>
              <a:t>p</a:t>
            </a:r>
            <a:r>
              <a:rPr lang="en-US" altLang="zh-CN" sz="2800" kern="100" dirty="0">
                <a:latin typeface="Times New Roman" panose="02020603050405020304" pitchFamily="18" charset="0"/>
              </a:rPr>
              <a:t>=1/(</a:t>
            </a:r>
            <a:r>
              <a:rPr lang="en-US" altLang="zh-CN" sz="2800" i="1" kern="100" dirty="0">
                <a:latin typeface="Times New Roman" panose="02020603050405020304" pitchFamily="18" charset="0"/>
              </a:rPr>
              <a:t>t</a:t>
            </a:r>
            <a:r>
              <a:rPr lang="en-US" altLang="zh-CN" sz="2800" kern="100" dirty="0">
                <a:latin typeface="Times New Roman" panose="02020603050405020304" pitchFamily="18" charset="0"/>
              </a:rPr>
              <a:t>/</a:t>
            </a:r>
            <a:r>
              <a:rPr lang="en-US" altLang="zh-CN" sz="2800" i="1" kern="100" dirty="0">
                <a:latin typeface="Times New Roman" panose="02020603050405020304" pitchFamily="18" charset="0"/>
              </a:rPr>
              <a:t>n</a:t>
            </a:r>
            <a:r>
              <a:rPr lang="en-US" altLang="zh-CN" sz="2800" kern="100" dirty="0">
                <a:latin typeface="Times New Roman" panose="02020603050405020304" pitchFamily="18" charset="0"/>
              </a:rPr>
              <a:t> +1-</a:t>
            </a:r>
            <a:r>
              <a:rPr lang="en-US" altLang="zh-CN" sz="2800" i="1" kern="100" dirty="0">
                <a:latin typeface="Times New Roman" panose="02020603050405020304" pitchFamily="18" charset="0"/>
              </a:rPr>
              <a:t>t</a:t>
            </a:r>
            <a:r>
              <a:rPr lang="en-US" altLang="zh-CN" sz="2800" kern="100" dirty="0">
                <a:latin typeface="Times New Roman" panose="02020603050405020304" pitchFamily="18" charset="0"/>
              </a:rPr>
              <a:t>)</a:t>
            </a:r>
            <a:endParaRPr lang="zh-CN" altLang="en-US" sz="2800" dirty="0"/>
          </a:p>
        </p:txBody>
      </p:sp>
      <p:sp>
        <p:nvSpPr>
          <p:cNvPr id="118788" name="矩形 2"/>
          <p:cNvSpPr>
            <a:spLocks noChangeArrowheads="1"/>
          </p:cNvSpPr>
          <p:nvPr/>
        </p:nvSpPr>
        <p:spPr bwMode="auto">
          <a:xfrm>
            <a:off x="1909764" y="889001"/>
            <a:ext cx="8040687" cy="2908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3000"/>
              </a:lnSpc>
              <a:spcBef>
                <a:spcPct val="0"/>
              </a:spcBef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例：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某程序在某台计算机上运行所需时间是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秒，其中，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秒用来执行乘法操作。要使该程序的性能是原来的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倍，若不改进其他部件而仅改进乘法部件，则乘法部件的速度应该提高到原来的多少倍？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  <a:spcBef>
                <a:spcPct val="0"/>
              </a:spcBef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解：根据公式                               知：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  <a:spcBef>
                <a:spcPct val="0"/>
              </a:spcBef>
              <a:buNone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  <a:spcBef>
                <a:spcPct val="0"/>
              </a:spcBef>
              <a:buNone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5=1/(0.8/n+0.2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0.8/n+0.2 = 1/5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0.2</a:t>
            </a:r>
          </a:p>
          <a:p>
            <a:pPr>
              <a:lnSpc>
                <a:spcPts val="3000"/>
              </a:lnSpc>
              <a:spcBef>
                <a:spcPct val="0"/>
              </a:spcBef>
              <a:buNone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要使上述公式满足，则必须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0.8/n=0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，即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→∞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789" name="矩形 4"/>
          <p:cNvSpPr>
            <a:spLocks noChangeArrowheads="1"/>
          </p:cNvSpPr>
          <p:nvPr/>
        </p:nvSpPr>
        <p:spPr bwMode="auto">
          <a:xfrm>
            <a:off x="2181225" y="3941764"/>
            <a:ext cx="7829550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r>
              <a:rPr lang="zh-CN" altLang="en-US" sz="22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也就是说，即使乘法运算时间占</a:t>
            </a:r>
            <a:r>
              <a:rPr lang="en-US" altLang="zh-CN" sz="22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r>
              <a:rPr lang="zh-CN" altLang="en-US" sz="22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，也不可能通过对乘法部件的改进，使整体性能提高到原来的</a:t>
            </a:r>
            <a:r>
              <a:rPr lang="en-US" altLang="zh-CN" sz="22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2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倍。</a:t>
            </a:r>
            <a:endParaRPr lang="en-US" altLang="zh-CN" sz="22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200"/>
              </a:lnSpc>
              <a:spcBef>
                <a:spcPct val="0"/>
              </a:spcBef>
              <a:buNone/>
            </a:pPr>
            <a:endParaRPr lang="en-US" altLang="zh-CN" sz="22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200"/>
              </a:lnSpc>
              <a:spcBef>
                <a:spcPct val="0"/>
              </a:spcBef>
              <a:buNone/>
            </a:pPr>
            <a:r>
              <a:rPr lang="zh-CN" altLang="en-US" sz="22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当乘法运算时间占比</a:t>
            </a:r>
            <a:r>
              <a:rPr lang="en-US" altLang="zh-CN" sz="22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&lt;=80%</a:t>
            </a:r>
            <a:r>
              <a:rPr lang="zh-CN" altLang="en-US" sz="22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，则无论如何对乘法部件进行改进，都不能使整体性能提高到原来的</a:t>
            </a:r>
            <a:r>
              <a:rPr lang="en-US" altLang="zh-CN" sz="22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2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倍。</a:t>
            </a:r>
            <a:endParaRPr lang="en-US" altLang="zh-CN" sz="22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200"/>
              </a:lnSpc>
              <a:spcBef>
                <a:spcPct val="0"/>
              </a:spcBef>
              <a:buNone/>
            </a:pPr>
            <a:endParaRPr lang="zh-CN" altLang="en-US" sz="22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03990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87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87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8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187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52000"/>
            <a:ext cx="10515600" cy="479747"/>
          </a:xfrm>
          <a:noFill/>
          <a:ln/>
        </p:spPr>
        <p:txBody>
          <a:bodyPr/>
          <a:lstStyle/>
          <a:p>
            <a:r>
              <a:rPr lang="en-US" altLang="zh-CN" sz="3200" dirty="0">
                <a:latin typeface="+mn-lt"/>
              </a:rPr>
              <a:t>  IT</a:t>
            </a:r>
            <a:r>
              <a:rPr lang="zh-CN" altLang="en-US" sz="3200" dirty="0">
                <a:latin typeface="+mn-lt"/>
              </a:rPr>
              <a:t>五定律</a:t>
            </a:r>
          </a:p>
        </p:txBody>
      </p:sp>
      <p:sp>
        <p:nvSpPr>
          <p:cNvPr id="197634" name="AutoShape 2" descr="http://img.cnbeta.com/newsimg/090617/0737230547862965.png"/>
          <p:cNvSpPr>
            <a:spLocks noChangeAspect="1" noChangeArrowheads="1"/>
          </p:cNvSpPr>
          <p:nvPr/>
        </p:nvSpPr>
        <p:spPr bwMode="auto">
          <a:xfrm>
            <a:off x="2714625" y="754856"/>
            <a:ext cx="228600" cy="228600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7636" name="AutoShape 4" descr="http://img.cnbeta.com/newsimg/090617/0737230547862965.png"/>
          <p:cNvSpPr>
            <a:spLocks noChangeAspect="1" noChangeArrowheads="1"/>
          </p:cNvSpPr>
          <p:nvPr/>
        </p:nvSpPr>
        <p:spPr bwMode="auto">
          <a:xfrm>
            <a:off x="2714625" y="754856"/>
            <a:ext cx="228600" cy="228600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79376" y="1520078"/>
            <a:ext cx="9821579" cy="2566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2679" lvl="3" indent="-472679" eaLnBrk="1" hangingPunct="1">
              <a:buClr>
                <a:schemeClr val="accent1"/>
              </a:buClr>
              <a:buFont typeface="Wingdings" pitchFamily="2" charset="2"/>
              <a:buChar char="v"/>
            </a:pPr>
            <a:r>
              <a:rPr lang="en-US" altLang="zh-CN" sz="240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Moor’s Law</a:t>
            </a:r>
            <a:r>
              <a:rPr lang="zh-CN" altLang="en-US" sz="240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：电脑速度和晶体管密度</a:t>
            </a:r>
            <a:r>
              <a:rPr lang="en-US" altLang="zh-CN" sz="240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18</a:t>
            </a:r>
            <a:r>
              <a:rPr lang="zh-CN" altLang="en-US" sz="240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月翻番</a:t>
            </a:r>
            <a:endParaRPr lang="en-US" altLang="zh-CN" sz="2400" dirty="0"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  <a:p>
            <a:pPr marL="472679" lvl="3" indent="-472679" eaLnBrk="1" hangingPunct="1">
              <a:buClr>
                <a:schemeClr val="accent1"/>
              </a:buClr>
              <a:buFont typeface="Wingdings" pitchFamily="2" charset="2"/>
              <a:buChar char="v"/>
            </a:pPr>
            <a:r>
              <a:rPr lang="en-US" altLang="zh-CN" sz="240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Bell’s Law: </a:t>
            </a:r>
            <a:r>
              <a:rPr lang="zh-CN" altLang="en-US" sz="240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微处理器价格和体积每</a:t>
            </a:r>
            <a:r>
              <a:rPr lang="en-US" altLang="zh-CN" sz="240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18</a:t>
            </a:r>
            <a:r>
              <a:rPr lang="zh-CN" altLang="en-US" sz="240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月降低</a:t>
            </a:r>
            <a:r>
              <a:rPr lang="en-US" altLang="zh-CN" sz="240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50%</a:t>
            </a:r>
          </a:p>
          <a:p>
            <a:pPr marL="472679" lvl="3" indent="-472679" eaLnBrk="1" hangingPunct="1">
              <a:buClr>
                <a:schemeClr val="accent1"/>
              </a:buClr>
              <a:buFont typeface="Wingdings" pitchFamily="2" charset="2"/>
              <a:buChar char="v"/>
            </a:pPr>
            <a:r>
              <a:rPr lang="zh-CN" altLang="en-US" sz="240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存储摩尔定律：每</a:t>
            </a:r>
            <a:r>
              <a:rPr lang="en-US" altLang="zh-CN" sz="240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18</a:t>
            </a:r>
            <a:r>
              <a:rPr lang="zh-CN" altLang="en-US" sz="240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月，存储容量翻番</a:t>
            </a:r>
            <a:endParaRPr lang="en-US" altLang="zh-CN" sz="2400" dirty="0"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  <a:p>
            <a:pPr marL="472679" lvl="3" indent="-472679" eaLnBrk="1" hangingPunct="1">
              <a:buClr>
                <a:schemeClr val="accent1"/>
              </a:buClr>
              <a:buFont typeface="Wingdings" pitchFamily="2" charset="2"/>
              <a:buChar char="v"/>
            </a:pPr>
            <a:r>
              <a:rPr lang="en-US" altLang="zh-CN" sz="240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Gilder’s Law:  </a:t>
            </a:r>
            <a:r>
              <a:rPr lang="zh-CN" altLang="en-US" sz="240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未来</a:t>
            </a:r>
            <a:r>
              <a:rPr lang="en-US" altLang="zh-CN" sz="240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25</a:t>
            </a:r>
            <a:r>
              <a:rPr lang="zh-CN" altLang="en-US" sz="240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年，网络带宽</a:t>
            </a:r>
            <a:r>
              <a:rPr lang="en-US" altLang="zh-CN" sz="240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6</a:t>
            </a:r>
            <a:r>
              <a:rPr lang="zh-CN" altLang="en-US" sz="240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个月翻番</a:t>
            </a:r>
            <a:endParaRPr lang="en-US" altLang="zh-CN" sz="2400" dirty="0"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  <a:p>
            <a:pPr marL="472679" lvl="3" indent="-472679" eaLnBrk="1" hangingPunct="1">
              <a:buClr>
                <a:schemeClr val="accent1"/>
              </a:buClr>
              <a:buFont typeface="Wingdings" pitchFamily="2" charset="2"/>
              <a:buChar char="v"/>
            </a:pPr>
            <a:r>
              <a:rPr lang="en-US" altLang="zh-CN" sz="240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Metcalfe’s Law: </a:t>
            </a:r>
            <a:r>
              <a:rPr lang="zh-CN" altLang="en-US" sz="240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网络的价值和网络用户数量的平方成正比，即</a:t>
            </a:r>
            <a:r>
              <a:rPr lang="en-US" altLang="zh-CN" sz="240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N</a:t>
            </a:r>
            <a:r>
              <a:rPr lang="zh-CN" altLang="en-US" sz="240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个用户能够创造“</a:t>
            </a:r>
            <a:r>
              <a:rPr lang="en-US" altLang="zh-CN" sz="240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N×N”</a:t>
            </a:r>
            <a:r>
              <a:rPr lang="zh-CN" altLang="en-US" sz="2400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的效益</a:t>
            </a:r>
            <a:endParaRPr lang="en-US" altLang="zh-CN" sz="2400" dirty="0"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sp>
        <p:nvSpPr>
          <p:cNvPr id="8" name="禁止符 7"/>
          <p:cNvSpPr/>
          <p:nvPr/>
        </p:nvSpPr>
        <p:spPr bwMode="auto">
          <a:xfrm>
            <a:off x="8904312" y="857250"/>
            <a:ext cx="620688" cy="627534"/>
          </a:xfrm>
          <a:prstGeom prst="noSmoking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7625" tIns="19050" rIns="47625" bIns="1905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501254" indent="-145256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409320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52000"/>
            <a:ext cx="7320136" cy="432048"/>
          </a:xfrm>
        </p:spPr>
        <p:txBody>
          <a:bodyPr>
            <a:normAutofit/>
          </a:bodyPr>
          <a:lstStyle/>
          <a:p>
            <a:r>
              <a:rPr lang="zh-CN" altLang="en-US" sz="2400" i="0" dirty="0">
                <a:latin typeface="+mn-lt"/>
              </a:rPr>
              <a:t>  </a:t>
            </a:r>
            <a:r>
              <a:rPr lang="zh-CN" altLang="en-US" sz="2400" dirty="0">
                <a:latin typeface="+mn-lt"/>
              </a:rPr>
              <a:t>二进制</a:t>
            </a:r>
            <a:endParaRPr lang="zh-CN" altLang="en-US" sz="2400" i="0" dirty="0">
              <a:latin typeface="+mn-lt"/>
            </a:endParaRPr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836712"/>
            <a:ext cx="11496600" cy="5445344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 </a:t>
            </a:r>
            <a:r>
              <a:rPr lang="zh-CN" altLang="en-US" sz="2400" dirty="0"/>
              <a:t>为什么是二进制？</a:t>
            </a:r>
            <a:endParaRPr lang="en-US" altLang="zh-CN" sz="2400" dirty="0"/>
          </a:p>
          <a:p>
            <a:pPr lvl="1"/>
            <a:r>
              <a:rPr lang="zh-CN" altLang="en-US" sz="2000" b="0" dirty="0"/>
              <a:t> 易于用双稳态元器件存储</a:t>
            </a:r>
            <a:endParaRPr lang="en-US" altLang="zh-CN" sz="2000" b="0" dirty="0"/>
          </a:p>
          <a:p>
            <a:pPr lvl="1"/>
            <a:r>
              <a:rPr lang="zh-CN" altLang="en-US" sz="2000" b="0" dirty="0"/>
              <a:t> 在有噪声的、不准确的电路中可靠传输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2791941"/>
            <a:ext cx="8096250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343472" y="5661248"/>
            <a:ext cx="100811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1/0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的表示问题涉及到：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寄存器，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（门电路），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SRAM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SDRAM, SSD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，硬盘，数据传输通路</a:t>
            </a:r>
          </a:p>
        </p:txBody>
      </p:sp>
    </p:spTree>
    <p:extLst>
      <p:ext uri="{BB962C8B-B14F-4D97-AF65-F5344CB8AC3E}">
        <p14:creationId xmlns:p14="http://schemas.microsoft.com/office/powerpoint/2010/main" val="1634752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52000"/>
            <a:ext cx="10515600" cy="372603"/>
          </a:xfrm>
        </p:spPr>
        <p:txBody>
          <a:bodyPr/>
          <a:lstStyle/>
          <a:p>
            <a:r>
              <a:rPr lang="zh-CN" altLang="en-US" sz="2400" dirty="0"/>
              <a:t> 计算机</a:t>
            </a:r>
            <a:r>
              <a:rPr lang="zh-CN" altLang="en-US" sz="2400" dirty="0">
                <a:latin typeface="+mn-lt"/>
              </a:rPr>
              <a:t>中数</a:t>
            </a:r>
            <a:r>
              <a:rPr lang="zh-CN" altLang="en-US" sz="2400" dirty="0"/>
              <a:t>的表示的基本问题</a:t>
            </a:r>
          </a:p>
        </p:txBody>
      </p:sp>
      <p:sp>
        <p:nvSpPr>
          <p:cNvPr id="17203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79376" y="891305"/>
            <a:ext cx="8280920" cy="2668688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计算机数值数据表示的基本问题</a:t>
            </a:r>
            <a:endParaRPr lang="en-US" altLang="zh-CN" sz="2400" dirty="0"/>
          </a:p>
          <a:p>
            <a:pPr lvl="1" algn="just"/>
            <a:r>
              <a:rPr lang="zh-CN" altLang="en-US" sz="2000" dirty="0"/>
              <a:t>  </a:t>
            </a:r>
            <a:r>
              <a:rPr lang="zh-CN" altLang="en-US" sz="2000" b="0" dirty="0"/>
              <a:t>进位计数制：采用二进制，只有</a:t>
            </a:r>
            <a:r>
              <a:rPr lang="en-US" altLang="zh-CN" sz="2000" b="0" dirty="0"/>
              <a:t>1</a:t>
            </a:r>
            <a:r>
              <a:rPr lang="zh-CN" altLang="en-US" sz="2000" b="0" dirty="0"/>
              <a:t>和</a:t>
            </a:r>
            <a:r>
              <a:rPr lang="en-US" altLang="zh-CN" sz="2000" b="0" dirty="0"/>
              <a:t>0</a:t>
            </a:r>
          </a:p>
          <a:p>
            <a:pPr lvl="1"/>
            <a:r>
              <a:rPr lang="zh-CN" altLang="en-US" sz="2000" b="0" dirty="0"/>
              <a:t>  数的符号：正数、负数、零</a:t>
            </a:r>
          </a:p>
          <a:p>
            <a:pPr lvl="1"/>
            <a:r>
              <a:rPr lang="zh-CN" altLang="en-US" sz="2000" b="0" dirty="0"/>
              <a:t>  数的形态：整数、小数（非整数）、数的表示方法</a:t>
            </a:r>
          </a:p>
        </p:txBody>
      </p:sp>
      <p:sp>
        <p:nvSpPr>
          <p:cNvPr id="172036" name="Text Box 4"/>
          <p:cNvSpPr txBox="1">
            <a:spLocks noChangeArrowheads="1"/>
          </p:cNvSpPr>
          <p:nvPr/>
        </p:nvSpPr>
        <p:spPr bwMode="auto">
          <a:xfrm>
            <a:off x="2854553" y="4088637"/>
            <a:ext cx="1835944" cy="35240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47625" tIns="19050" rIns="47625" bIns="19050">
            <a:spAutoFit/>
          </a:bodyPr>
          <a:lstStyle/>
          <a:p>
            <a:pPr marL="501254" indent="-501254" algn="ctr">
              <a:spcBef>
                <a:spcPct val="50000"/>
              </a:spcBef>
              <a:buNone/>
            </a:pPr>
            <a:r>
              <a:rPr lang="en-US" altLang="zh-CN" sz="2400" dirty="0">
                <a:solidFill>
                  <a:schemeClr val="accent2"/>
                </a:solidFill>
              </a:rPr>
              <a:t>01000001</a:t>
            </a:r>
          </a:p>
        </p:txBody>
      </p:sp>
      <p:grpSp>
        <p:nvGrpSpPr>
          <p:cNvPr id="172045" name="Group 13"/>
          <p:cNvGrpSpPr>
            <a:grpSpLocks/>
          </p:cNvGrpSpPr>
          <p:nvPr/>
        </p:nvGrpSpPr>
        <p:grpSpPr bwMode="auto">
          <a:xfrm>
            <a:off x="4799856" y="3617139"/>
            <a:ext cx="4897040" cy="647700"/>
            <a:chOff x="1791" y="2160"/>
            <a:chExt cx="4113" cy="544"/>
          </a:xfrm>
        </p:grpSpPr>
        <p:sp>
          <p:nvSpPr>
            <p:cNvPr id="172039" name="Line 7"/>
            <p:cNvSpPr>
              <a:spLocks noChangeShapeType="1"/>
            </p:cNvSpPr>
            <p:nvPr/>
          </p:nvSpPr>
          <p:spPr bwMode="auto">
            <a:xfrm flipV="1">
              <a:off x="1791" y="2251"/>
              <a:ext cx="1044" cy="453"/>
            </a:xfrm>
            <a:prstGeom prst="line">
              <a:avLst/>
            </a:prstGeom>
            <a:noFill/>
            <a:ln w="28575">
              <a:solidFill>
                <a:srgbClr val="05AD01"/>
              </a:solidFill>
              <a:round/>
              <a:headEnd/>
              <a:tailEnd type="triangle" w="med" len="med"/>
            </a:ln>
            <a:effectLst/>
          </p:spPr>
          <p:txBody>
            <a:bodyPr lIns="47625" tIns="19050" rIns="47625" bIns="19050">
              <a:spAutoFit/>
            </a:bodyPr>
            <a:lstStyle/>
            <a:p>
              <a:endParaRPr lang="zh-CN" altLang="en-US"/>
            </a:p>
          </p:txBody>
        </p:sp>
        <p:sp>
          <p:nvSpPr>
            <p:cNvPr id="172042" name="Text Box 10"/>
            <p:cNvSpPr txBox="1">
              <a:spLocks noChangeArrowheads="1"/>
            </p:cNvSpPr>
            <p:nvPr/>
          </p:nvSpPr>
          <p:spPr bwMode="auto">
            <a:xfrm>
              <a:off x="2880" y="2160"/>
              <a:ext cx="3024" cy="544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square" lIns="47625" tIns="19050" rIns="47625" bIns="19050">
              <a:spAutoFit/>
            </a:bodyPr>
            <a:lstStyle/>
            <a:p>
              <a:pPr marL="501254" indent="-501254">
                <a:spcBef>
                  <a:spcPct val="50000"/>
                </a:spcBef>
                <a:buNone/>
              </a:pPr>
              <a:r>
                <a:rPr lang="zh-CN" altLang="en-US" dirty="0"/>
                <a:t>字符：</a:t>
              </a:r>
              <a:r>
                <a:rPr lang="en-US" altLang="zh-CN" dirty="0"/>
                <a:t> </a:t>
              </a:r>
              <a:r>
                <a:rPr lang="zh-CN" altLang="en-US" dirty="0"/>
                <a:t>字母</a:t>
              </a:r>
              <a:r>
                <a:rPr lang="en-US" altLang="zh-CN" dirty="0"/>
                <a:t>A</a:t>
              </a:r>
              <a:r>
                <a:rPr lang="zh-CN" altLang="en-US" dirty="0"/>
                <a:t>（</a:t>
              </a:r>
              <a:r>
                <a:rPr lang="en-US" altLang="zh-CN" dirty="0"/>
                <a:t>ASCII</a:t>
              </a:r>
              <a:r>
                <a:rPr lang="zh-CN" altLang="en-US" dirty="0"/>
                <a:t>码）</a:t>
              </a:r>
              <a:endParaRPr lang="en-US" altLang="zh-CN" dirty="0"/>
            </a:p>
            <a:p>
              <a:pPr marL="501254" indent="-501254">
                <a:spcBef>
                  <a:spcPct val="50000"/>
                </a:spcBef>
                <a:buNone/>
              </a:pPr>
              <a:endParaRPr lang="zh-CN" altLang="en-US" dirty="0"/>
            </a:p>
          </p:txBody>
        </p:sp>
      </p:grpSp>
      <p:grpSp>
        <p:nvGrpSpPr>
          <p:cNvPr id="172046" name="Group 14"/>
          <p:cNvGrpSpPr>
            <a:grpSpLocks/>
          </p:cNvGrpSpPr>
          <p:nvPr/>
        </p:nvGrpSpPr>
        <p:grpSpPr bwMode="auto">
          <a:xfrm>
            <a:off x="4511824" y="4157685"/>
            <a:ext cx="4481737" cy="273844"/>
            <a:chOff x="1837" y="2614"/>
            <a:chExt cx="2948" cy="230"/>
          </a:xfrm>
        </p:grpSpPr>
        <p:sp>
          <p:nvSpPr>
            <p:cNvPr id="172040" name="Line 8"/>
            <p:cNvSpPr>
              <a:spLocks noChangeShapeType="1"/>
            </p:cNvSpPr>
            <p:nvPr/>
          </p:nvSpPr>
          <p:spPr bwMode="auto">
            <a:xfrm>
              <a:off x="1837" y="2704"/>
              <a:ext cx="998" cy="0"/>
            </a:xfrm>
            <a:prstGeom prst="line">
              <a:avLst/>
            </a:prstGeom>
            <a:noFill/>
            <a:ln w="28575">
              <a:solidFill>
                <a:srgbClr val="05AD01"/>
              </a:solidFill>
              <a:round/>
              <a:headEnd/>
              <a:tailEnd type="triangle" w="med" len="med"/>
            </a:ln>
            <a:effectLst/>
          </p:spPr>
          <p:txBody>
            <a:bodyPr lIns="47625" tIns="19050" rIns="47625" bIns="19050">
              <a:spAutoFit/>
            </a:bodyPr>
            <a:lstStyle/>
            <a:p>
              <a:endParaRPr lang="zh-CN" altLang="en-US"/>
            </a:p>
          </p:txBody>
        </p:sp>
        <p:sp>
          <p:nvSpPr>
            <p:cNvPr id="172043" name="Text Box 11"/>
            <p:cNvSpPr txBox="1">
              <a:spLocks noChangeArrowheads="1"/>
            </p:cNvSpPr>
            <p:nvPr/>
          </p:nvSpPr>
          <p:spPr bwMode="auto">
            <a:xfrm>
              <a:off x="2880" y="2614"/>
              <a:ext cx="1905" cy="23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lIns="47625" tIns="19050" rIns="47625" bIns="19050">
              <a:spAutoFit/>
            </a:bodyPr>
            <a:lstStyle/>
            <a:p>
              <a:pPr marL="501254" indent="-501254">
                <a:spcBef>
                  <a:spcPct val="50000"/>
                </a:spcBef>
                <a:buNone/>
              </a:pPr>
              <a:r>
                <a:rPr lang="zh-CN" altLang="en-US" dirty="0"/>
                <a:t>整数：</a:t>
              </a:r>
              <a:r>
                <a:rPr lang="en-US" altLang="zh-CN" dirty="0"/>
                <a:t>65</a:t>
              </a:r>
            </a:p>
          </p:txBody>
        </p:sp>
      </p:grpSp>
      <p:grpSp>
        <p:nvGrpSpPr>
          <p:cNvPr id="172047" name="Group 15"/>
          <p:cNvGrpSpPr>
            <a:grpSpLocks/>
          </p:cNvGrpSpPr>
          <p:nvPr/>
        </p:nvGrpSpPr>
        <p:grpSpPr bwMode="auto">
          <a:xfrm>
            <a:off x="4799856" y="4264840"/>
            <a:ext cx="3564731" cy="652463"/>
            <a:chOff x="1791" y="2704"/>
            <a:chExt cx="2994" cy="548"/>
          </a:xfrm>
        </p:grpSpPr>
        <p:sp>
          <p:nvSpPr>
            <p:cNvPr id="172041" name="Line 9"/>
            <p:cNvSpPr>
              <a:spLocks noChangeShapeType="1"/>
            </p:cNvSpPr>
            <p:nvPr/>
          </p:nvSpPr>
          <p:spPr bwMode="auto">
            <a:xfrm>
              <a:off x="1791" y="2704"/>
              <a:ext cx="998" cy="409"/>
            </a:xfrm>
            <a:prstGeom prst="line">
              <a:avLst/>
            </a:prstGeom>
            <a:noFill/>
            <a:ln w="28575">
              <a:solidFill>
                <a:srgbClr val="05AD01"/>
              </a:solidFill>
              <a:round/>
              <a:headEnd/>
              <a:tailEnd type="triangle" w="med" len="med"/>
            </a:ln>
            <a:effectLst/>
          </p:spPr>
          <p:txBody>
            <a:bodyPr lIns="47625" tIns="19050" rIns="47625" bIns="19050">
              <a:spAutoFit/>
            </a:bodyPr>
            <a:lstStyle/>
            <a:p>
              <a:endParaRPr lang="zh-CN" altLang="en-US"/>
            </a:p>
          </p:txBody>
        </p:sp>
        <p:sp>
          <p:nvSpPr>
            <p:cNvPr id="172044" name="Text Box 12"/>
            <p:cNvSpPr txBox="1">
              <a:spLocks noChangeArrowheads="1"/>
            </p:cNvSpPr>
            <p:nvPr/>
          </p:nvSpPr>
          <p:spPr bwMode="auto">
            <a:xfrm>
              <a:off x="2880" y="3022"/>
              <a:ext cx="1905" cy="23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lIns="47625" tIns="19050" rIns="47625" bIns="19050">
              <a:spAutoFit/>
            </a:bodyPr>
            <a:lstStyle/>
            <a:p>
              <a:pPr marL="501254" indent="-501254">
                <a:spcBef>
                  <a:spcPct val="50000"/>
                </a:spcBef>
                <a:buNone/>
              </a:pPr>
              <a:r>
                <a:rPr lang="zh-CN" altLang="en-US" dirty="0"/>
                <a:t>小数：</a:t>
              </a:r>
              <a:r>
                <a:rPr lang="en-US" altLang="zh-CN" dirty="0"/>
                <a:t>0.25390625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15480" y="5805264"/>
            <a:ext cx="9217024" cy="327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dirty="0"/>
              <a:t>将在第二章中详述数据在计算机中的表示</a:t>
            </a:r>
          </a:p>
        </p:txBody>
      </p:sp>
    </p:spTree>
    <p:extLst>
      <p:ext uri="{BB962C8B-B14F-4D97-AF65-F5344CB8AC3E}">
        <p14:creationId xmlns:p14="http://schemas.microsoft.com/office/powerpoint/2010/main" val="21772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2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2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2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2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20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20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2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2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20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20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20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20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20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20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3701734" y="735481"/>
            <a:ext cx="4338482" cy="4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87000"/>
              </a:lnSpc>
              <a:buNone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楷体_GB2312"/>
              </a:rPr>
              <a:t>第一章：计算机概述</a:t>
            </a: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4295800" y="1412776"/>
            <a:ext cx="4050449" cy="525658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47625" tIns="99900" rIns="47625" bIns="99900">
            <a:noAutofit/>
          </a:bodyPr>
          <a:lstStyle/>
          <a:p>
            <a:pPr marL="457200" indent="-45720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+mj-ea"/>
              <a:buAutoNum type="ea1JpnChsDbPeriod"/>
            </a:pPr>
            <a:r>
              <a:rPr lang="zh-CN" altLang="en-US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信息的表示</a:t>
            </a:r>
            <a:endParaRPr lang="zh-CN" altLang="en-US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+mj-ea"/>
              <a:buAutoNum type="ea1JpnChsDb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程序编译与执行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+mj-ea"/>
              <a:buAutoNum type="ea1JpnChsDbPeriod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计算机层次结构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+mj-ea"/>
              <a:buAutoNum type="ea1JpnChsDb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程序执行的基本过程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+mj-ea"/>
              <a:buAutoNum type="ea1JpnChsDbPeriod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资源抽象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+mj-ea"/>
              <a:buAutoNum type="ea1JpnChsDbPeriod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计算机发展历程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3881541" y="1402184"/>
            <a:ext cx="4464708" cy="3683000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endParaRPr lang="zh-CN" altLang="en-US" b="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278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52000"/>
            <a:ext cx="7320136" cy="432048"/>
          </a:xfrm>
        </p:spPr>
        <p:txBody>
          <a:bodyPr>
            <a:normAutofit/>
          </a:bodyPr>
          <a:lstStyle/>
          <a:p>
            <a:r>
              <a:rPr lang="zh-CN" altLang="en-US" sz="2400" i="0" dirty="0">
                <a:latin typeface="+mn-lt"/>
              </a:rPr>
              <a:t>  源文件 → 可执行文件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60040" y="1080000"/>
            <a:ext cx="11496600" cy="5445344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 </a:t>
            </a:r>
            <a:r>
              <a:rPr lang="zh-CN" altLang="en-US" sz="2400" dirty="0"/>
              <a:t>以 </a:t>
            </a:r>
            <a:r>
              <a:rPr lang="en-US" altLang="zh-CN" sz="2400" dirty="0" err="1"/>
              <a:t>hello.c</a:t>
            </a:r>
            <a:r>
              <a:rPr lang="en-US" altLang="zh-CN" sz="2400" dirty="0"/>
              <a:t> </a:t>
            </a:r>
            <a:r>
              <a:rPr lang="zh-CN" altLang="en-US" sz="2400" dirty="0"/>
              <a:t>为例：</a:t>
            </a:r>
            <a:endParaRPr lang="zh-CN" altLang="en-US" sz="2000" dirty="0"/>
          </a:p>
          <a:p>
            <a:pPr marL="355998" lvl="1" indent="0">
              <a:buNone/>
            </a:pPr>
            <a:r>
              <a:rPr lang="zh-CN" altLang="en-US" sz="2400" b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400" dirty="0">
                <a:latin typeface="Courier New" pitchFamily="49" charset="0"/>
                <a:ea typeface="+mn-ea"/>
                <a:cs typeface="Courier New" pitchFamily="49" charset="0"/>
                <a:sym typeface="Calibri Bold" charset="0"/>
              </a:rPr>
              <a:t>Linux &gt; </a:t>
            </a:r>
            <a:r>
              <a:rPr lang="en-US" altLang="zh-CN" sz="2400" dirty="0" err="1">
                <a:latin typeface="Courier New" pitchFamily="49" charset="0"/>
                <a:ea typeface="+mn-ea"/>
                <a:cs typeface="Courier New" pitchFamily="49" charset="0"/>
                <a:sym typeface="Calibri Bold" charset="0"/>
              </a:rPr>
              <a:t>gcc</a:t>
            </a:r>
            <a:r>
              <a:rPr lang="en-US" altLang="zh-CN" sz="2400" dirty="0">
                <a:latin typeface="Courier New" pitchFamily="49" charset="0"/>
                <a:ea typeface="+mn-ea"/>
                <a:cs typeface="Courier New" pitchFamily="49" charset="0"/>
                <a:sym typeface="Calibri Bold" charset="0"/>
              </a:rPr>
              <a:t> –o hello </a:t>
            </a:r>
            <a:r>
              <a:rPr lang="en-US" altLang="zh-CN" sz="2400" dirty="0" err="1">
                <a:latin typeface="Courier New" pitchFamily="49" charset="0"/>
                <a:ea typeface="+mn-ea"/>
                <a:cs typeface="Courier New" pitchFamily="49" charset="0"/>
                <a:sym typeface="Calibri Bold" charset="0"/>
              </a:rPr>
              <a:t>hello.c</a:t>
            </a:r>
            <a:endParaRPr lang="zh-CN" altLang="en-US" sz="2000" b="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2564904"/>
            <a:ext cx="11208568" cy="1806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4254223"/>
      </p:ext>
    </p:extLst>
  </p:cSld>
  <p:clrMapOvr>
    <a:masterClrMapping/>
  </p:clrMapOvr>
</p:sld>
</file>

<file path=ppt/theme/theme1.xml><?xml version="1.0" encoding="utf-8"?>
<a:theme xmlns:a="http://schemas.openxmlformats.org/drawingml/2006/main" name="新硬件基础模板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CS152-SP98">
      <a:majorFont>
        <a:latin typeface="楷体_GB2312"/>
        <a:ea typeface="楷体_GB2312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>
            <a:lumMod val="60000"/>
            <a:lumOff val="40000"/>
          </a:schemeClr>
        </a:solidFill>
        <a:ln w="12700" cap="flat" cmpd="sng" algn="ctr">
          <a:solidFill>
            <a:srgbClr val="00B05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CS152-SP9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152-SP98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152-SP98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152-SP98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152-SP98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152-SP98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152-SP98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新硬件基础模板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CS152-SP98">
      <a:majorFont>
        <a:latin typeface="楷体_GB2312"/>
        <a:ea typeface="楷体_GB2312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>
            <a:lumMod val="60000"/>
            <a:lumOff val="40000"/>
          </a:schemeClr>
        </a:solidFill>
        <a:ln w="12700" cap="flat" cmpd="sng" algn="ctr">
          <a:solidFill>
            <a:srgbClr val="00B05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CS152-SP9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152-SP98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152-SP98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152-SP98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152-SP98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152-SP98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152-SP98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新硬件基础模板</Template>
  <TotalTime>15416</TotalTime>
  <Pages>47</Pages>
  <Words>4546</Words>
  <Application>Microsoft Macintosh PowerPoint</Application>
  <PresentationFormat>宽屏</PresentationFormat>
  <Paragraphs>723</Paragraphs>
  <Slides>53</Slides>
  <Notes>30</Notes>
  <HiddenSlides>1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53</vt:i4>
      </vt:variant>
    </vt:vector>
  </HeadingPairs>
  <TitlesOfParts>
    <vt:vector size="70" baseType="lpstr">
      <vt:lpstr>黑体</vt:lpstr>
      <vt:lpstr>华文楷体</vt:lpstr>
      <vt:lpstr>楷体_GB2312</vt:lpstr>
      <vt:lpstr>宋体</vt:lpstr>
      <vt:lpstr>微软雅黑</vt:lpstr>
      <vt:lpstr>Arial Unicode MS</vt:lpstr>
      <vt:lpstr>Arial</vt:lpstr>
      <vt:lpstr>Courier New</vt:lpstr>
      <vt:lpstr>Gill Sans</vt:lpstr>
      <vt:lpstr>Symbol</vt:lpstr>
      <vt:lpstr>Times New Roman</vt:lpstr>
      <vt:lpstr>Wingdings</vt:lpstr>
      <vt:lpstr>新硬件基础模板</vt:lpstr>
      <vt:lpstr>1_新硬件基础模板</vt:lpstr>
      <vt:lpstr>位图图像</vt:lpstr>
      <vt:lpstr>VISIO</vt:lpstr>
      <vt:lpstr>Visio</vt:lpstr>
      <vt:lpstr>计算机硬件基础 （2020级）</vt:lpstr>
      <vt:lpstr>PowerPoint 演示文稿</vt:lpstr>
      <vt:lpstr>再次见到Hello, World</vt:lpstr>
      <vt:lpstr>Hello, World中的数据流</vt:lpstr>
      <vt:lpstr>  计算机处理的信息</vt:lpstr>
      <vt:lpstr>  二进制</vt:lpstr>
      <vt:lpstr> 计算机中数的表示的基本问题</vt:lpstr>
      <vt:lpstr>PowerPoint 演示文稿</vt:lpstr>
      <vt:lpstr>  源文件 → 可执行文件</vt:lpstr>
      <vt:lpstr>  编译过程</vt:lpstr>
      <vt:lpstr>  编译过程</vt:lpstr>
      <vt:lpstr>  程序加载与执行</vt:lpstr>
      <vt:lpstr>PowerPoint 演示文稿</vt:lpstr>
      <vt:lpstr>  计算机的基本组成</vt:lpstr>
      <vt:lpstr>  计算机的基本组成</vt:lpstr>
      <vt:lpstr>  计算机的基本组成</vt:lpstr>
      <vt:lpstr>  计算机的基本组成</vt:lpstr>
      <vt:lpstr>  计算机的基本组成</vt:lpstr>
      <vt:lpstr>  计算机系统层次结构</vt:lpstr>
      <vt:lpstr>  计算机系统层次结构（微观角度）</vt:lpstr>
      <vt:lpstr>  计算机系统层次结构（宏观角度）</vt:lpstr>
      <vt:lpstr>  计算机总线结构</vt:lpstr>
      <vt:lpstr>  计算机总线结构</vt:lpstr>
      <vt:lpstr>PowerPoint 演示文稿</vt:lpstr>
      <vt:lpstr>  计算机的工作过程</vt:lpstr>
      <vt:lpstr>  指令的执行过程</vt:lpstr>
      <vt:lpstr>  指令的执行过程</vt:lpstr>
      <vt:lpstr>  指令的执行过程</vt:lpstr>
      <vt:lpstr>  计算机的工作步骤</vt:lpstr>
      <vt:lpstr>  例 </vt:lpstr>
      <vt:lpstr>PowerPoint 演示文稿</vt:lpstr>
      <vt:lpstr>PowerPoint 演示文稿</vt:lpstr>
      <vt:lpstr>PowerPoint 演示文稿</vt:lpstr>
      <vt:lpstr>  计算机系统中的抽象</vt:lpstr>
      <vt:lpstr>  计算机系统中的抽象</vt:lpstr>
      <vt:lpstr>  计算机系统中的抽象</vt:lpstr>
      <vt:lpstr>  计算机系统中的抽象</vt:lpstr>
      <vt:lpstr>PowerPoint 演示文稿</vt:lpstr>
      <vt:lpstr>  ENIAC（1946）</vt:lpstr>
      <vt:lpstr>PowerPoint 演示文稿</vt:lpstr>
      <vt:lpstr>冯·诺依曼结构的主要特点</vt:lpstr>
      <vt:lpstr>计算机中最基本的部件</vt:lpstr>
      <vt:lpstr>  Mainframe Era: 1950s - 1960s</vt:lpstr>
      <vt:lpstr>  Minicomputer Era: 1970s</vt:lpstr>
      <vt:lpstr>  PC Era: Mid 1980s - Mid 2000s</vt:lpstr>
      <vt:lpstr>  Post-PC Era: Late 2000s - ???</vt:lpstr>
      <vt:lpstr>  Post-PC Era: Late 2000s - ???</vt:lpstr>
      <vt:lpstr>Post-PC Era: Late 2000s - ???</vt:lpstr>
      <vt:lpstr>PowerPoint 演示文稿</vt:lpstr>
      <vt:lpstr>并发与并行</vt:lpstr>
      <vt:lpstr>Amdahl定律</vt:lpstr>
      <vt:lpstr>Amdahl定律</vt:lpstr>
      <vt:lpstr>  IT五定律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计算机硬件基础 （2020级）</dc:title>
  <dc:creator>Administrator</dc:creator>
  <dc:description>lecture 1</dc:description>
  <cp:lastModifiedBy>王 新元</cp:lastModifiedBy>
  <cp:revision>451</cp:revision>
  <cp:lastPrinted>2015-09-14T05:54:14Z</cp:lastPrinted>
  <dcterms:created xsi:type="dcterms:W3CDTF">2021-07-22T03:01:42Z</dcterms:created>
  <dcterms:modified xsi:type="dcterms:W3CDTF">2022-01-03T07:25:53Z</dcterms:modified>
</cp:coreProperties>
</file>